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1" r:id="rId2"/>
    <p:sldId id="301" r:id="rId3"/>
    <p:sldId id="283" r:id="rId4"/>
    <p:sldId id="302" r:id="rId5"/>
    <p:sldId id="296" r:id="rId6"/>
    <p:sldId id="305" r:id="rId7"/>
    <p:sldId id="287" r:id="rId8"/>
    <p:sldId id="286" r:id="rId9"/>
    <p:sldId id="288" r:id="rId10"/>
    <p:sldId id="289" r:id="rId11"/>
    <p:sldId id="290" r:id="rId12"/>
    <p:sldId id="256" r:id="rId13"/>
    <p:sldId id="295" r:id="rId14"/>
    <p:sldId id="303" r:id="rId15"/>
    <p:sldId id="258" r:id="rId16"/>
    <p:sldId id="259" r:id="rId17"/>
    <p:sldId id="304" r:id="rId18"/>
    <p:sldId id="306" r:id="rId19"/>
    <p:sldId id="293" r:id="rId20"/>
    <p:sldId id="297" r:id="rId21"/>
    <p:sldId id="298" r:id="rId22"/>
    <p:sldId id="299" r:id="rId23"/>
    <p:sldId id="30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D41AB7-A34E-F740-B741-C494B824D5F8}">
          <p14:sldIdLst>
            <p14:sldId id="261"/>
          </p14:sldIdLst>
        </p14:section>
        <p14:section name="Intro" id="{949340DB-0E51-6445-A19B-A72E8B8C04AF}">
          <p14:sldIdLst>
            <p14:sldId id="301"/>
            <p14:sldId id="283"/>
            <p14:sldId id="302"/>
            <p14:sldId id="296"/>
            <p14:sldId id="305"/>
          </p14:sldIdLst>
        </p14:section>
        <p14:section name="Details" id="{3D4C50B5-28DA-C94F-8DCC-4037A3A41F8B}">
          <p14:sldIdLst>
            <p14:sldId id="287"/>
            <p14:sldId id="286"/>
            <p14:sldId id="288"/>
            <p14:sldId id="289"/>
            <p14:sldId id="290"/>
            <p14:sldId id="256"/>
            <p14:sldId id="295"/>
            <p14:sldId id="303"/>
            <p14:sldId id="258"/>
            <p14:sldId id="259"/>
            <p14:sldId id="304"/>
            <p14:sldId id="306"/>
            <p14:sldId id="293"/>
            <p14:sldId id="297"/>
            <p14:sldId id="298"/>
          </p14:sldIdLst>
        </p14:section>
        <p14:section name="Roundup" id="{17ABB267-C0F5-534B-BAC1-8903D226EEB4}">
          <p14:sldIdLst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5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4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5A54A-7050-AA43-B296-91EBEA7AE3FC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5A5B5-D3D1-5E41-A69F-F2A107739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5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c72dfc94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c72dfc94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5c72dfc94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775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6840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72dfc941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585858"/>
              </a:solidFill>
              <a:highlight>
                <a:schemeClr val="lt1"/>
              </a:highlight>
            </a:endParaRPr>
          </a:p>
        </p:txBody>
      </p:sp>
      <p:sp>
        <p:nvSpPr>
          <p:cNvPr id="96" name="Google Shape;96;g5c72dfc941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439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c72dfc9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c72dfc94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5c72dfc94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324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4BEE3-69E5-3448-BCED-FFDCDE781B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25" y="99982"/>
            <a:ext cx="2475378" cy="63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355" y="3326684"/>
            <a:ext cx="7772400" cy="863191"/>
          </a:xfrm>
          <a:prstGeom prst="rect">
            <a:avLst/>
          </a:prstGeom>
        </p:spPr>
        <p:txBody>
          <a:bodyPr anchor="b"/>
          <a:lstStyle>
            <a:lvl1pPr algn="l">
              <a:defRPr sz="4000" baseline="0">
                <a:solidFill>
                  <a:srgbClr val="63666A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355" y="4202929"/>
            <a:ext cx="6858000" cy="5519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63666A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718" y="479745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63666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646265C4-D3EB-4033-9F2F-7AE1FCA20C43}" type="datetimeFigureOut">
              <a:rPr lang="en-GB" smtClean="0"/>
              <a:pPr/>
              <a:t>12/11/2019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739855-174F-0241-BA82-ABF581B316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5" y="99982"/>
            <a:ext cx="2446155" cy="629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47DC13-61DC-BC4D-81AF-3EBBE06FD7F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40" y="319489"/>
            <a:ext cx="2048644" cy="40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3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ortrai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55055" y="3326684"/>
            <a:ext cx="4256859" cy="863191"/>
          </a:xfrm>
          <a:prstGeom prst="rect">
            <a:avLst/>
          </a:prstGeom>
        </p:spPr>
        <p:txBody>
          <a:bodyPr anchor="b"/>
          <a:lstStyle>
            <a:lvl1pPr algn="l">
              <a:defRPr sz="4000" baseline="0">
                <a:solidFill>
                  <a:srgbClr val="63666A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5055" y="4202929"/>
            <a:ext cx="4256859" cy="5519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63666A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55418" y="477205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63666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646265C4-D3EB-4033-9F2F-7AE1FCA20C43}" type="datetimeFigureOut">
              <a:rPr lang="en-GB" smtClean="0"/>
              <a:pPr/>
              <a:t>12/11/2019</a:t>
            </a:fld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220000" y="396000"/>
            <a:ext cx="3600000" cy="576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    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10293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andscape image (half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9656" y="1693827"/>
            <a:ext cx="4256859" cy="863191"/>
          </a:xfrm>
          <a:prstGeom prst="rect">
            <a:avLst/>
          </a:prstGeom>
        </p:spPr>
        <p:txBody>
          <a:bodyPr anchor="b"/>
          <a:lstStyle>
            <a:lvl1pPr algn="l">
              <a:defRPr sz="4000" baseline="0">
                <a:solidFill>
                  <a:srgbClr val="63666A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9656" y="2570072"/>
            <a:ext cx="4256859" cy="5519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63666A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330018" y="313919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63666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646265C4-D3EB-4033-9F2F-7AE1FCA20C43}" type="datetimeFigureOut">
              <a:rPr lang="en-GB" smtClean="0"/>
              <a:pPr/>
              <a:t>12/11/2019</a:t>
            </a:fld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29655" y="3521494"/>
            <a:ext cx="8426482" cy="24444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   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8315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406400" y="1028700"/>
            <a:ext cx="84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68301" y="262842"/>
            <a:ext cx="4622800" cy="715085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rgbClr val="63666A"/>
                </a:solidFill>
                <a:latin typeface="+mn-lt"/>
              </a:defRPr>
            </a:lvl1pPr>
          </a:lstStyle>
          <a:p>
            <a:r>
              <a:rPr lang="en-US" dirty="0"/>
              <a:t>Content slide heading</a:t>
            </a:r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346700" y="1308100"/>
            <a:ext cx="3435745" cy="47717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baseline="0">
                <a:latin typeface="+mn-lt"/>
                <a:cs typeface="Arial" panose="020B0604020202020204" pitchFamily="34" charset="0"/>
              </a:defRPr>
            </a:lvl1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  Insert image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8301" y="1308100"/>
            <a:ext cx="4622800" cy="4251320"/>
          </a:xfrm>
          <a:prstGeom prst="rect">
            <a:avLst/>
          </a:prstGeom>
        </p:spPr>
        <p:txBody>
          <a:bodyPr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solidFill>
                  <a:srgbClr val="63666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sz="1400" baseline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3687D-FD7D-C742-8A32-AA7BE97F3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42" y="349929"/>
            <a:ext cx="1662158" cy="3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8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406400" y="1028700"/>
            <a:ext cx="84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406400" y="313617"/>
            <a:ext cx="6761842" cy="715085"/>
          </a:xfrm>
          <a:prstGeom prst="rect">
            <a:avLst/>
          </a:prstGeom>
        </p:spPr>
        <p:txBody>
          <a:bodyPr anchor="t"/>
          <a:lstStyle>
            <a:lvl1pPr algn="l">
              <a:defRPr sz="2800" baseline="0">
                <a:solidFill>
                  <a:srgbClr val="63666A"/>
                </a:solidFill>
                <a:latin typeface="+mn-lt"/>
              </a:defRPr>
            </a:lvl1pPr>
          </a:lstStyle>
          <a:p>
            <a:r>
              <a:rPr lang="en-US" dirty="0"/>
              <a:t>Content slide heading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68300" y="1494265"/>
            <a:ext cx="8462100" cy="41801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63666A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Content</a:t>
            </a:r>
            <a:r>
              <a:rPr lang="en-US" sz="1400" baseline="0" dirty="0"/>
              <a:t>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aseline="0" dirty="0"/>
              <a:t>Second bullet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aseline="0" dirty="0"/>
              <a:t>Another bullet point here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baseline="0" dirty="0"/>
              <a:t>Main Content text entered here. 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2C84C-2A1D-F746-B7F7-3D4A2298AF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42" y="349929"/>
            <a:ext cx="1662158" cy="3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46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8855" y="2057038"/>
            <a:ext cx="4256859" cy="863191"/>
          </a:xfrm>
          <a:prstGeom prst="rect">
            <a:avLst/>
          </a:prstGeom>
        </p:spPr>
        <p:txBody>
          <a:bodyPr anchor="b"/>
          <a:lstStyle>
            <a:lvl1pPr algn="l">
              <a:defRPr sz="4000" baseline="0">
                <a:solidFill>
                  <a:srgbClr val="63666A"/>
                </a:solidFill>
                <a:latin typeface="+mn-lt"/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8854" y="2963407"/>
            <a:ext cx="4256859" cy="5519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rgbClr val="63666A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968474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text only">
  <p:cSld name="1_Content slide text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18"/>
          <p:cNvCxnSpPr/>
          <p:nvPr/>
        </p:nvCxnSpPr>
        <p:spPr>
          <a:xfrm>
            <a:off x="406400" y="1028700"/>
            <a:ext cx="842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18"/>
          <p:cNvSpPr txBox="1">
            <a:spLocks noGrp="1"/>
          </p:cNvSpPr>
          <p:nvPr>
            <p:ph type="ctrTitle"/>
          </p:nvPr>
        </p:nvSpPr>
        <p:spPr>
          <a:xfrm>
            <a:off x="406400" y="313617"/>
            <a:ext cx="6761842" cy="71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63666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368300" y="1494265"/>
            <a:ext cx="8462100" cy="418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66A"/>
              </a:buClr>
              <a:buSzPts val="2400"/>
              <a:buFont typeface="Arial"/>
              <a:buNone/>
              <a:defRPr sz="2400">
                <a:solidFill>
                  <a:srgbClr val="63666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2F28F-4F20-5B4F-AB54-46640998DB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242" y="349929"/>
            <a:ext cx="1662158" cy="3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339D0A-8AB1-EE42-AC82-688E2EE077F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" y="6060170"/>
            <a:ext cx="1524000" cy="406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E97BB7-AE21-A342-80EA-18B079CE785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88" y="6129667"/>
            <a:ext cx="1310231" cy="337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879F7C-9F4C-5641-89C9-995031571E5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65" y="6116689"/>
            <a:ext cx="1476610" cy="35046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62F96-17BC-1D46-B6DF-8EEA1A6DE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420" y="1356702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9D617-BB45-CC49-8DA4-51BF2DB69056}"/>
              </a:ext>
            </a:extLst>
          </p:cNvPr>
          <p:cNvSpPr txBox="1"/>
          <p:nvPr userDrawn="1"/>
        </p:nvSpPr>
        <p:spPr>
          <a:xfrm>
            <a:off x="-156307" y="58693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53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71" r:id="rId5"/>
    <p:sldLayoutId id="2147483667" r:id="rId6"/>
    <p:sldLayoutId id="214748367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400" kern="1200" baseline="0">
          <a:solidFill>
            <a:srgbClr val="63666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jasmin.ac.uk/category/217-data-transfer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jasmin.ac.uk/article/273-software-on-jasmin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ccounts.jasmin.ac.uk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jasmin.ac.uk/article/189-get-started-with-jasmin" TargetMode="External"/><Relationship Id="rId7" Type="http://schemas.openxmlformats.org/officeDocument/2006/relationships/hyperlink" Target="https://help.jasmin.ac.uk/article/4703-how-to-contact-us-about-jasmin-issues" TargetMode="External"/><Relationship Id="rId2" Type="http://schemas.openxmlformats.org/officeDocument/2006/relationships/hyperlink" Target="https://help.jasmin.ac.uk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support@ceda.ac.uk" TargetMode="External"/><Relationship Id="rId5" Type="http://schemas.openxmlformats.org/officeDocument/2006/relationships/hyperlink" Target="https://twitter.com/cedanews" TargetMode="External"/><Relationship Id="rId4" Type="http://schemas.openxmlformats.org/officeDocument/2006/relationships/hyperlink" Target="https://www.youtube.com/channel/UC11nPZVyjDLjYlS7NvbnlmQ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jasmin.ac.uk/article/4693-acknowledging-jasmin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jasmin.ac.uk/category/195-short-term-project-storag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CB9EC9-1809-7542-8184-6F97BD28AD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040" y="0"/>
            <a:ext cx="10546080" cy="7030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34FC1-81B7-5744-B747-78C2947E7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97795"/>
            <a:ext cx="9144000" cy="863191"/>
          </a:xfrm>
        </p:spPr>
        <p:txBody>
          <a:bodyPr/>
          <a:lstStyle/>
          <a:p>
            <a:pPr algn="ctr"/>
            <a:r>
              <a:rPr lang="en-US" dirty="0"/>
              <a:t>JASMIN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E46A0-FB12-6940-A519-DA1366A76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41711"/>
            <a:ext cx="9144000" cy="978673"/>
          </a:xfrm>
        </p:spPr>
        <p:txBody>
          <a:bodyPr>
            <a:noAutofit/>
          </a:bodyPr>
          <a:lstStyle/>
          <a:p>
            <a:pPr algn="ctr"/>
            <a:r>
              <a:rPr lang="en-US" sz="2400" dirty="0" err="1"/>
              <a:t>Dr</a:t>
            </a:r>
            <a:r>
              <a:rPr lang="en-US" sz="2400" dirty="0"/>
              <a:t> Matt Pritchard</a:t>
            </a:r>
          </a:p>
          <a:p>
            <a:pPr algn="ctr"/>
            <a:r>
              <a:rPr lang="en-US" sz="2400" dirty="0"/>
              <a:t>JASMIN Operations Manager</a:t>
            </a:r>
          </a:p>
        </p:txBody>
      </p:sp>
    </p:spTree>
    <p:extLst>
      <p:ext uri="{BB962C8B-B14F-4D97-AF65-F5344CB8AC3E}">
        <p14:creationId xmlns:p14="http://schemas.microsoft.com/office/powerpoint/2010/main" val="794942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CB19-D093-064B-8B14-8957A10E4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mounted where?</a:t>
            </a:r>
          </a:p>
        </p:txBody>
      </p:sp>
      <p:graphicFrame>
        <p:nvGraphicFramePr>
          <p:cNvPr id="4" name="Content Placeholder 11">
            <a:extLst>
              <a:ext uri="{FF2B5EF4-FFF2-40B4-BE49-F238E27FC236}">
                <a16:creationId xmlns:a16="http://schemas.microsoft.com/office/drawing/2014/main" id="{39455298-B35E-F345-8A85-C966599C97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890131"/>
              </p:ext>
            </p:extLst>
          </p:nvPr>
        </p:nvGraphicFramePr>
        <p:xfrm>
          <a:off x="824088" y="1727202"/>
          <a:ext cx="7640288" cy="35539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69820">
                  <a:extLst>
                    <a:ext uri="{9D8B030D-6E8A-4147-A177-3AD203B41FA5}">
                      <a16:colId xmlns:a16="http://schemas.microsoft.com/office/drawing/2014/main" val="4133105486"/>
                    </a:ext>
                  </a:extLst>
                </a:gridCol>
                <a:gridCol w="1131894">
                  <a:extLst>
                    <a:ext uri="{9D8B030D-6E8A-4147-A177-3AD203B41FA5}">
                      <a16:colId xmlns:a16="http://schemas.microsoft.com/office/drawing/2014/main" val="3974884084"/>
                    </a:ext>
                  </a:extLst>
                </a:gridCol>
                <a:gridCol w="990409">
                  <a:extLst>
                    <a:ext uri="{9D8B030D-6E8A-4147-A177-3AD203B41FA5}">
                      <a16:colId xmlns:a16="http://schemas.microsoft.com/office/drawing/2014/main" val="374102560"/>
                    </a:ext>
                  </a:extLst>
                </a:gridCol>
                <a:gridCol w="984340">
                  <a:extLst>
                    <a:ext uri="{9D8B030D-6E8A-4147-A177-3AD203B41FA5}">
                      <a16:colId xmlns:a16="http://schemas.microsoft.com/office/drawing/2014/main" val="4234424828"/>
                    </a:ext>
                  </a:extLst>
                </a:gridCol>
                <a:gridCol w="963825">
                  <a:extLst>
                    <a:ext uri="{9D8B030D-6E8A-4147-A177-3AD203B41FA5}">
                      <a16:colId xmlns:a16="http://schemas.microsoft.com/office/drawing/2014/main" val="2688714061"/>
                    </a:ext>
                  </a:extLst>
                </a:gridCol>
              </a:tblGrid>
              <a:tr h="363253">
                <a:tc>
                  <a:txBody>
                    <a:bodyPr/>
                    <a:lstStyle/>
                    <a:p>
                      <a:r>
                        <a:rPr lang="en-US" sz="1400" dirty="0"/>
                        <a:t>Storage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login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xfer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LOTUS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03083321"/>
                  </a:ext>
                </a:extLst>
              </a:tr>
              <a:tr h="363253">
                <a:tc>
                  <a:txBody>
                    <a:bodyPr/>
                    <a:lstStyle/>
                    <a:p>
                      <a:r>
                        <a:rPr lang="en-US" sz="1400" dirty="0"/>
                        <a:t>/home/users/&lt;username&gt;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24316550"/>
                  </a:ext>
                </a:extLst>
              </a:tr>
              <a:tr h="1462831"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effectLst/>
                        </a:rPr>
                        <a:t>/</a:t>
                      </a:r>
                      <a:r>
                        <a:rPr lang="en-GB" sz="1400" kern="1200" dirty="0" err="1">
                          <a:effectLst/>
                        </a:rPr>
                        <a:t>group_workspaces</a:t>
                      </a:r>
                      <a:r>
                        <a:rPr lang="en-GB" sz="1400" kern="1200" dirty="0">
                          <a:effectLst/>
                        </a:rPr>
                        <a:t>/jasmin2/&lt;</a:t>
                      </a:r>
                      <a:r>
                        <a:rPr lang="en-GB" sz="1400" kern="1200" dirty="0" err="1">
                          <a:effectLst/>
                        </a:rPr>
                        <a:t>gwsname</a:t>
                      </a:r>
                      <a:r>
                        <a:rPr lang="en-GB" sz="1400" kern="1200" dirty="0">
                          <a:effectLst/>
                        </a:rPr>
                        <a:t>&gt;</a:t>
                      </a:r>
                      <a:br>
                        <a:rPr lang="en-GB" sz="1400" dirty="0"/>
                      </a:br>
                      <a:r>
                        <a:rPr lang="en-GB" sz="1400" kern="1200" dirty="0">
                          <a:effectLst/>
                        </a:rPr>
                        <a:t>/</a:t>
                      </a:r>
                      <a:r>
                        <a:rPr lang="en-GB" sz="1400" kern="1200" dirty="0" err="1">
                          <a:effectLst/>
                        </a:rPr>
                        <a:t>group_workspaces</a:t>
                      </a:r>
                      <a:r>
                        <a:rPr lang="en-GB" sz="1400" kern="1200" dirty="0">
                          <a:effectLst/>
                        </a:rPr>
                        <a:t>/jasmin4/&lt;</a:t>
                      </a:r>
                      <a:r>
                        <a:rPr lang="en-GB" sz="1400" kern="1200" dirty="0" err="1">
                          <a:effectLst/>
                        </a:rPr>
                        <a:t>gwsname</a:t>
                      </a:r>
                      <a:r>
                        <a:rPr lang="en-GB" sz="1400" kern="1200" dirty="0">
                          <a:effectLst/>
                        </a:rPr>
                        <a:t>&gt;</a:t>
                      </a:r>
                      <a:br>
                        <a:rPr lang="en-GB" sz="1400" dirty="0"/>
                      </a:br>
                      <a:r>
                        <a:rPr lang="en-GB" sz="1400" kern="1200" dirty="0">
                          <a:effectLst/>
                        </a:rPr>
                        <a:t>/</a:t>
                      </a:r>
                      <a:r>
                        <a:rPr lang="en-GB" sz="1400" kern="1200" dirty="0" err="1">
                          <a:effectLst/>
                        </a:rPr>
                        <a:t>gws</a:t>
                      </a:r>
                      <a:r>
                        <a:rPr lang="en-GB" sz="1400" kern="1200" dirty="0">
                          <a:effectLst/>
                        </a:rPr>
                        <a:t>/</a:t>
                      </a:r>
                      <a:r>
                        <a:rPr lang="en-GB" sz="1400" kern="1200" dirty="0" err="1">
                          <a:effectLst/>
                        </a:rPr>
                        <a:t>nopw</a:t>
                      </a:r>
                      <a:r>
                        <a:rPr lang="en-GB" sz="1400" kern="1200" dirty="0">
                          <a:effectLst/>
                        </a:rPr>
                        <a:t>/j04/&lt;</a:t>
                      </a:r>
                      <a:r>
                        <a:rPr lang="en-GB" sz="1400" kern="1200" dirty="0" err="1">
                          <a:effectLst/>
                        </a:rPr>
                        <a:t>gwsname</a:t>
                      </a:r>
                      <a:r>
                        <a:rPr lang="en-GB" sz="1400" kern="1200" dirty="0">
                          <a:effectLst/>
                        </a:rPr>
                        <a:t>&gt;</a:t>
                      </a:r>
                    </a:p>
                    <a:p>
                      <a:r>
                        <a:rPr lang="en-GB" sz="1400" kern="1200" dirty="0">
                          <a:effectLst/>
                        </a:rPr>
                        <a:t>/</a:t>
                      </a:r>
                      <a:r>
                        <a:rPr lang="en-GB" sz="1400" kern="1200" dirty="0" err="1">
                          <a:effectLst/>
                        </a:rPr>
                        <a:t>gws</a:t>
                      </a:r>
                      <a:r>
                        <a:rPr lang="en-GB" sz="1400" kern="1200" dirty="0">
                          <a:effectLst/>
                        </a:rPr>
                        <a:t>/</a:t>
                      </a:r>
                      <a:r>
                        <a:rPr lang="en-GB" sz="1400" kern="1200" dirty="0" err="1">
                          <a:effectLst/>
                        </a:rPr>
                        <a:t>smf</a:t>
                      </a:r>
                      <a:r>
                        <a:rPr lang="en-GB" sz="1400" kern="1200" dirty="0">
                          <a:effectLst/>
                        </a:rPr>
                        <a:t>/j04/&lt;</a:t>
                      </a:r>
                      <a:r>
                        <a:rPr lang="en-GB" sz="1400" kern="1200" dirty="0" err="1">
                          <a:effectLst/>
                        </a:rPr>
                        <a:t>gwsname</a:t>
                      </a:r>
                      <a:r>
                        <a:rPr lang="en-GB" sz="1400" kern="1200" dirty="0">
                          <a:effectLst/>
                        </a:rPr>
                        <a:t>&gt;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  <a:endParaRPr lang="en-US" sz="1400" dirty="0"/>
                    </a:p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78699103"/>
                  </a:ext>
                </a:extLst>
              </a:tr>
              <a:tr h="363253"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effectLst/>
                        </a:rPr>
                        <a:t>/work/</a:t>
                      </a:r>
                      <a:r>
                        <a:rPr lang="en-GB" sz="1400" kern="1200" dirty="0" err="1">
                          <a:effectLst/>
                        </a:rPr>
                        <a:t>xfc</a:t>
                      </a:r>
                      <a:r>
                        <a:rPr lang="en-GB" sz="1400" kern="1200" dirty="0">
                          <a:effectLst/>
                        </a:rPr>
                        <a:t>/</a:t>
                      </a:r>
                      <a:r>
                        <a:rPr lang="en-GB" sz="1400" kern="1200" dirty="0" err="1">
                          <a:effectLst/>
                        </a:rPr>
                        <a:t>volX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  <a:endParaRPr lang="en-US" sz="1400" dirty="0">
                        <a:solidFill>
                          <a:srgbClr val="00B050"/>
                        </a:solidFill>
                        <a:latin typeface="Webdings" pitchFamily="2" charset="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74343618"/>
                  </a:ext>
                </a:extLst>
              </a:tr>
              <a:tr h="638148"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effectLst/>
                        </a:rPr>
                        <a:t>/work/scratch</a:t>
                      </a:r>
                      <a:br>
                        <a:rPr lang="en-GB" sz="1400" dirty="0"/>
                      </a:br>
                      <a:r>
                        <a:rPr lang="en-GB" sz="1400" kern="1200" dirty="0">
                          <a:effectLst/>
                        </a:rPr>
                        <a:t>/work/scratch-</a:t>
                      </a:r>
                      <a:r>
                        <a:rPr lang="en-GB" sz="1400" kern="1200" dirty="0" err="1">
                          <a:effectLst/>
                        </a:rPr>
                        <a:t>nompiio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</a:p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  <a:p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11149017"/>
                  </a:ext>
                </a:extLst>
              </a:tr>
              <a:tr h="363253">
                <a:tc>
                  <a:txBody>
                    <a:bodyPr/>
                    <a:lstStyle/>
                    <a:p>
                      <a:r>
                        <a:rPr lang="en-GB" sz="1400" kern="1200" dirty="0">
                          <a:effectLst/>
                        </a:rPr>
                        <a:t>/</a:t>
                      </a:r>
                      <a:r>
                        <a:rPr lang="en-GB" sz="1400" kern="1200" dirty="0" err="1">
                          <a:effectLst/>
                        </a:rPr>
                        <a:t>badc</a:t>
                      </a:r>
                      <a:r>
                        <a:rPr lang="en-GB" sz="1400" kern="1200" dirty="0">
                          <a:effectLst/>
                        </a:rPr>
                        <a:t>, /</a:t>
                      </a:r>
                      <a:r>
                        <a:rPr lang="en-GB" sz="1400" kern="1200" dirty="0" err="1">
                          <a:effectLst/>
                        </a:rPr>
                        <a:t>neodc</a:t>
                      </a:r>
                      <a:r>
                        <a:rPr lang="en-GB" sz="1400" kern="1200" dirty="0">
                          <a:effectLst/>
                        </a:rPr>
                        <a:t> (CEDA Archive)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latin typeface="+mn-lt"/>
                        </a:rPr>
                        <a:t>Read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latin typeface="+mn-lt"/>
                        </a:rPr>
                        <a:t> Only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latin typeface="+mn-lt"/>
                        </a:rPr>
                        <a:t>Read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latin typeface="+mn-lt"/>
                        </a:rPr>
                        <a:t> Only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  <a:latin typeface="+mn-lt"/>
                        </a:rPr>
                        <a:t>Read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latin typeface="+mn-lt"/>
                        </a:rPr>
                        <a:t> Only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7008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03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938C-410E-024D-BCE3-6752965F0B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Interactive compute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96EFAC-0790-9548-AE7C-02BC1A92EC0C}"/>
              </a:ext>
            </a:extLst>
          </p:cNvPr>
          <p:cNvSpPr txBox="1">
            <a:spLocks/>
          </p:cNvSpPr>
          <p:nvPr/>
        </p:nvSpPr>
        <p:spPr>
          <a:xfrm>
            <a:off x="723420" y="1571193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Login servers</a:t>
            </a:r>
          </a:p>
          <a:p>
            <a:r>
              <a:rPr lang="en-US" dirty="0"/>
              <a:t>Xfer servers</a:t>
            </a:r>
          </a:p>
          <a:p>
            <a:r>
              <a:rPr lang="en-US" dirty="0"/>
              <a:t>Sci servers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3A26DD-0858-7A4A-870E-03FB15831066}"/>
              </a:ext>
            </a:extLst>
          </p:cNvPr>
          <p:cNvSpPr/>
          <p:nvPr/>
        </p:nvSpPr>
        <p:spPr>
          <a:xfrm>
            <a:off x="3237095" y="1231385"/>
            <a:ext cx="1158553" cy="491804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analysis</a:t>
            </a:r>
          </a:p>
          <a:p>
            <a:pPr algn="ctr"/>
            <a:r>
              <a:rPr lang="en-US" sz="1350" dirty="0"/>
              <a:t>compute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B8F566-7EAE-0847-9365-ADC04E788CE7}"/>
              </a:ext>
            </a:extLst>
          </p:cNvPr>
          <p:cNvSpPr/>
          <p:nvPr/>
        </p:nvSpPr>
        <p:spPr>
          <a:xfrm>
            <a:off x="6136580" y="1726272"/>
            <a:ext cx="715618" cy="42489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login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4F6CC5-7E22-FB42-A8E1-466CBE7F892E}"/>
              </a:ext>
            </a:extLst>
          </p:cNvPr>
          <p:cNvSpPr/>
          <p:nvPr/>
        </p:nvSpPr>
        <p:spPr>
          <a:xfrm>
            <a:off x="6131024" y="2340820"/>
            <a:ext cx="715618" cy="42489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xfer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1F25A0-080A-994D-94B2-C98C882A0F48}"/>
              </a:ext>
            </a:extLst>
          </p:cNvPr>
          <p:cNvSpPr/>
          <p:nvPr/>
        </p:nvSpPr>
        <p:spPr>
          <a:xfrm>
            <a:off x="5183141" y="3218215"/>
            <a:ext cx="876830" cy="48236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batch compute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129116-2DDE-AA44-89AE-97AF363CDAB2}"/>
              </a:ext>
            </a:extLst>
          </p:cNvPr>
          <p:cNvSpPr/>
          <p:nvPr/>
        </p:nvSpPr>
        <p:spPr>
          <a:xfrm>
            <a:off x="3922393" y="1936027"/>
            <a:ext cx="1150460" cy="861755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managed analysis compute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AD4698-7A3A-6344-A501-31552DE483B3}"/>
              </a:ext>
            </a:extLst>
          </p:cNvPr>
          <p:cNvSpPr/>
          <p:nvPr/>
        </p:nvSpPr>
        <p:spPr>
          <a:xfrm>
            <a:off x="5099074" y="4293745"/>
            <a:ext cx="960899" cy="49715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managed tenancies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320A13-3B50-EB4C-8218-07F6DF0BDF24}"/>
              </a:ext>
            </a:extLst>
          </p:cNvPr>
          <p:cNvSpPr/>
          <p:nvPr/>
        </p:nvSpPr>
        <p:spPr>
          <a:xfrm>
            <a:off x="5183143" y="2713800"/>
            <a:ext cx="876829" cy="41914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sci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343630A-C6C2-574D-95A2-9F3146AEF32B}"/>
              </a:ext>
            </a:extLst>
          </p:cNvPr>
          <p:cNvSpPr/>
          <p:nvPr/>
        </p:nvSpPr>
        <p:spPr>
          <a:xfrm>
            <a:off x="5183141" y="3784864"/>
            <a:ext cx="876830" cy="40798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software</a:t>
            </a:r>
          </a:p>
        </p:txBody>
      </p: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B46BBD09-5544-F84F-A261-A78A8590BE8C}"/>
              </a:ext>
            </a:extLst>
          </p:cNvPr>
          <p:cNvCxnSpPr>
            <a:cxnSpLocks/>
            <a:stCxn id="5" idx="4"/>
            <a:endCxn id="9" idx="1"/>
          </p:cNvCxnSpPr>
          <p:nvPr/>
        </p:nvCxnSpPr>
        <p:spPr>
          <a:xfrm rot="16200000" flipH="1">
            <a:off x="3547524" y="1992036"/>
            <a:ext cx="643716" cy="1060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9">
            <a:extLst>
              <a:ext uri="{FF2B5EF4-FFF2-40B4-BE49-F238E27FC236}">
                <a16:creationId xmlns:a16="http://schemas.microsoft.com/office/drawing/2014/main" id="{624B3BEB-8AAC-B44A-BA2B-406F319CF158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5072853" y="1938721"/>
            <a:ext cx="1063727" cy="4281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1E81B27E-A9D1-1542-A448-94A0DB87FF5D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5072853" y="2366905"/>
            <a:ext cx="1058171" cy="1863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F94654-DEE7-F44A-9767-A58B1A4B6F89}"/>
              </a:ext>
            </a:extLst>
          </p:cNvPr>
          <p:cNvCxnSpPr>
            <a:cxnSpLocks/>
            <a:stCxn id="9" idx="3"/>
            <a:endCxn id="9" idx="3"/>
          </p:cNvCxnSpPr>
          <p:nvPr/>
        </p:nvCxnSpPr>
        <p:spPr>
          <a:xfrm>
            <a:off x="5072853" y="236690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B5CC880-4283-F44A-A46F-274789F315B3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4777588" y="2517817"/>
            <a:ext cx="125590" cy="6855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4E90E50-FF3B-A047-8F1E-054E65AB842E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4509575" y="2785830"/>
            <a:ext cx="661614" cy="6855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71D9F39-8893-4F4F-A657-546FC52ED72E}"/>
              </a:ext>
            </a:extLst>
          </p:cNvPr>
          <p:cNvCxnSpPr>
            <a:cxnSpLocks/>
            <a:stCxn id="9" idx="2"/>
            <a:endCxn id="12" idx="1"/>
          </p:cNvCxnSpPr>
          <p:nvPr/>
        </p:nvCxnSpPr>
        <p:spPr>
          <a:xfrm rot="16200000" flipH="1">
            <a:off x="4244846" y="3050559"/>
            <a:ext cx="1191073" cy="6855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1BB91E8-FEC7-B841-97ED-A2CC41932565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3926079" y="3369325"/>
            <a:ext cx="1744539" cy="6014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2036E6-78C7-464C-AE88-3DD5EC42C16C}"/>
              </a:ext>
            </a:extLst>
          </p:cNvPr>
          <p:cNvCxnSpPr>
            <a:cxnSpLocks/>
          </p:cNvCxnSpPr>
          <p:nvPr/>
        </p:nvCxnSpPr>
        <p:spPr>
          <a:xfrm>
            <a:off x="7094188" y="1179155"/>
            <a:ext cx="0" cy="4874964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D6F330-D21F-1B40-B69C-32DE65AABDEE}"/>
              </a:ext>
            </a:extLst>
          </p:cNvPr>
          <p:cNvSpPr txBox="1"/>
          <p:nvPr/>
        </p:nvSpPr>
        <p:spPr>
          <a:xfrm>
            <a:off x="7127825" y="1154837"/>
            <a:ext cx="9254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Firewall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44FBB497-CD56-B54C-A142-EDFA20871107}"/>
              </a:ext>
            </a:extLst>
          </p:cNvPr>
          <p:cNvSpPr/>
          <p:nvPr/>
        </p:nvSpPr>
        <p:spPr>
          <a:xfrm>
            <a:off x="718501" y="3262246"/>
            <a:ext cx="2513563" cy="1123360"/>
          </a:xfrm>
          <a:prstGeom prst="wedgeRoundRectCallout">
            <a:avLst>
              <a:gd name="adj1" fmla="val -64541"/>
              <a:gd name="adj2" fmla="val -342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login servers to access most services from outside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17A09735-7082-BD49-B77C-06D14A568CC7}"/>
              </a:ext>
            </a:extLst>
          </p:cNvPr>
          <p:cNvSpPr/>
          <p:nvPr/>
        </p:nvSpPr>
        <p:spPr>
          <a:xfrm>
            <a:off x="718501" y="4592388"/>
            <a:ext cx="2513563" cy="1123360"/>
          </a:xfrm>
          <a:prstGeom prst="wedgeRoundRectCallout">
            <a:avLst>
              <a:gd name="adj1" fmla="val -64541"/>
              <a:gd name="adj2" fmla="val -342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Transfer servers can be accessed directly from outside 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DA126607-CB83-E74A-AA23-7EB9EBD512EA}"/>
              </a:ext>
            </a:extLst>
          </p:cNvPr>
          <p:cNvSpPr/>
          <p:nvPr/>
        </p:nvSpPr>
        <p:spPr>
          <a:xfrm rot="4387231">
            <a:off x="7578423" y="1348392"/>
            <a:ext cx="513457" cy="89266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B28E1CE0-514C-774A-A44B-C591B93C7F7B}"/>
              </a:ext>
            </a:extLst>
          </p:cNvPr>
          <p:cNvSpPr/>
          <p:nvPr/>
        </p:nvSpPr>
        <p:spPr>
          <a:xfrm rot="2997180">
            <a:off x="5663720" y="2155251"/>
            <a:ext cx="529953" cy="766569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7B062A2A-5419-FE45-8635-A8EFFD6FB1A1}"/>
              </a:ext>
            </a:extLst>
          </p:cNvPr>
          <p:cNvSpPr/>
          <p:nvPr/>
        </p:nvSpPr>
        <p:spPr>
          <a:xfrm rot="7537115">
            <a:off x="7567998" y="2490261"/>
            <a:ext cx="545123" cy="82254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1AD0283C-2B19-4A4F-9F15-076D9CB797EA}"/>
              </a:ext>
            </a:extLst>
          </p:cNvPr>
          <p:cNvSpPr/>
          <p:nvPr/>
        </p:nvSpPr>
        <p:spPr>
          <a:xfrm>
            <a:off x="4759361" y="2879388"/>
            <a:ext cx="518619" cy="65190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BDDEE36-0D46-944C-A9BF-2E6BE946A54D}"/>
              </a:ext>
            </a:extLst>
          </p:cNvPr>
          <p:cNvGrpSpPr/>
          <p:nvPr/>
        </p:nvGrpSpPr>
        <p:grpSpPr>
          <a:xfrm>
            <a:off x="6840068" y="1850160"/>
            <a:ext cx="479087" cy="142950"/>
            <a:chOff x="7228239" y="1549828"/>
            <a:chExt cx="479087" cy="14295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BEC4851-7E18-FD48-8248-243F6CE05662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7228239" y="1621303"/>
              <a:ext cx="335087" cy="56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9C931F-05E1-C840-AD14-700FD6A2556D}"/>
                </a:ext>
              </a:extLst>
            </p:cNvPr>
            <p:cNvSpPr/>
            <p:nvPr/>
          </p:nvSpPr>
          <p:spPr>
            <a:xfrm>
              <a:off x="7563326" y="1549828"/>
              <a:ext cx="144000" cy="14295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89302DE-A99D-414C-B785-844E4C2EEA53}"/>
              </a:ext>
            </a:extLst>
          </p:cNvPr>
          <p:cNvGrpSpPr/>
          <p:nvPr/>
        </p:nvGrpSpPr>
        <p:grpSpPr>
          <a:xfrm>
            <a:off x="6851357" y="2481794"/>
            <a:ext cx="479087" cy="142950"/>
            <a:chOff x="7228239" y="2053223"/>
            <a:chExt cx="479087" cy="14295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A51C85F-24CC-464B-A98E-17F41B6EAF9D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7228239" y="2124698"/>
              <a:ext cx="335087" cy="56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9F6F9E4-740C-6348-9CC7-FCC12AFAE54B}"/>
                </a:ext>
              </a:extLst>
            </p:cNvPr>
            <p:cNvSpPr/>
            <p:nvPr/>
          </p:nvSpPr>
          <p:spPr>
            <a:xfrm>
              <a:off x="7563326" y="2053223"/>
              <a:ext cx="144000" cy="14295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B9CC6EE-7CD5-2048-B442-DFA5DC0B1437}"/>
              </a:ext>
            </a:extLst>
          </p:cNvPr>
          <p:cNvGrpSpPr/>
          <p:nvPr/>
        </p:nvGrpSpPr>
        <p:grpSpPr>
          <a:xfrm>
            <a:off x="8337668" y="1412445"/>
            <a:ext cx="756947" cy="621485"/>
            <a:chOff x="7967200" y="1464309"/>
            <a:chExt cx="756947" cy="62148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B2A407-B8C8-584F-9BF4-DAF87E5EFD24}"/>
                </a:ext>
              </a:extLst>
            </p:cNvPr>
            <p:cNvGrpSpPr/>
            <p:nvPr/>
          </p:nvGrpSpPr>
          <p:grpSpPr>
            <a:xfrm>
              <a:off x="7967200" y="1556745"/>
              <a:ext cx="189534" cy="529049"/>
              <a:chOff x="1676807" y="1129386"/>
              <a:chExt cx="189534" cy="529049"/>
            </a:xfrm>
          </p:grpSpPr>
          <p:sp>
            <p:nvSpPr>
              <p:cNvPr id="64" name="Connector 63">
                <a:extLst>
                  <a:ext uri="{FF2B5EF4-FFF2-40B4-BE49-F238E27FC236}">
                    <a16:creationId xmlns:a16="http://schemas.microsoft.com/office/drawing/2014/main" id="{03BB0C4F-0F7A-C745-BEFB-BAD173DBECC0}"/>
                  </a:ext>
                </a:extLst>
              </p:cNvPr>
              <p:cNvSpPr/>
              <p:nvPr/>
            </p:nvSpPr>
            <p:spPr>
              <a:xfrm>
                <a:off x="1683563" y="1129386"/>
                <a:ext cx="178444" cy="17902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3CED745-C3B7-844D-AF3E-27B116A4C1F3}"/>
                  </a:ext>
                </a:extLst>
              </p:cNvPr>
              <p:cNvCxnSpPr>
                <a:cxnSpLocks/>
                <a:stCxn id="64" idx="4"/>
              </p:cNvCxnSpPr>
              <p:nvPr/>
            </p:nvCxnSpPr>
            <p:spPr>
              <a:xfrm>
                <a:off x="1772785" y="1308412"/>
                <a:ext cx="1" cy="2444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7D2635C-2F59-CC4C-9CF0-C78AB2EA5446}"/>
                  </a:ext>
                </a:extLst>
              </p:cNvPr>
              <p:cNvCxnSpPr/>
              <p:nvPr/>
            </p:nvCxnSpPr>
            <p:spPr>
              <a:xfrm flipV="1">
                <a:off x="1676807" y="1549082"/>
                <a:ext cx="95978" cy="1093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03F693F-D252-5344-82FD-6B8C28290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9406" y="1546771"/>
                <a:ext cx="96935" cy="1098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9D12F70-E9F2-5143-A5EE-F84A0D5E6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563" y="1374685"/>
                <a:ext cx="17844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6A53B1-ECFC-8C45-89C8-1340DE043ECF}"/>
                </a:ext>
              </a:extLst>
            </p:cNvPr>
            <p:cNvSpPr txBox="1"/>
            <p:nvPr/>
          </p:nvSpPr>
          <p:spPr>
            <a:xfrm>
              <a:off x="8153927" y="1464309"/>
              <a:ext cx="570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User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37A37A2-028A-534F-9745-1BF47A91787D}"/>
              </a:ext>
            </a:extLst>
          </p:cNvPr>
          <p:cNvGrpSpPr/>
          <p:nvPr/>
        </p:nvGrpSpPr>
        <p:grpSpPr>
          <a:xfrm>
            <a:off x="8333622" y="3038636"/>
            <a:ext cx="756947" cy="621485"/>
            <a:chOff x="7967200" y="1464309"/>
            <a:chExt cx="756947" cy="62148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763BADE-3DD8-134D-8E32-C3380CCE03F3}"/>
                </a:ext>
              </a:extLst>
            </p:cNvPr>
            <p:cNvGrpSpPr/>
            <p:nvPr/>
          </p:nvGrpSpPr>
          <p:grpSpPr>
            <a:xfrm>
              <a:off x="7967200" y="1556745"/>
              <a:ext cx="189534" cy="529049"/>
              <a:chOff x="1676807" y="1129386"/>
              <a:chExt cx="189534" cy="529049"/>
            </a:xfrm>
          </p:grpSpPr>
          <p:sp>
            <p:nvSpPr>
              <p:cNvPr id="72" name="Connector 71">
                <a:extLst>
                  <a:ext uri="{FF2B5EF4-FFF2-40B4-BE49-F238E27FC236}">
                    <a16:creationId xmlns:a16="http://schemas.microsoft.com/office/drawing/2014/main" id="{70A147BC-2F38-A644-A446-E0B5DCC8ED36}"/>
                  </a:ext>
                </a:extLst>
              </p:cNvPr>
              <p:cNvSpPr/>
              <p:nvPr/>
            </p:nvSpPr>
            <p:spPr>
              <a:xfrm>
                <a:off x="1683563" y="1129386"/>
                <a:ext cx="178444" cy="17902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5F4DB9E-D63E-FC4A-8E0A-F5946456CF97}"/>
                  </a:ext>
                </a:extLst>
              </p:cNvPr>
              <p:cNvCxnSpPr>
                <a:cxnSpLocks/>
                <a:stCxn id="72" idx="4"/>
              </p:cNvCxnSpPr>
              <p:nvPr/>
            </p:nvCxnSpPr>
            <p:spPr>
              <a:xfrm>
                <a:off x="1772785" y="1308412"/>
                <a:ext cx="1" cy="2444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DC2B0CF-58CD-1140-B885-DBEBCF1E6137}"/>
                  </a:ext>
                </a:extLst>
              </p:cNvPr>
              <p:cNvCxnSpPr/>
              <p:nvPr/>
            </p:nvCxnSpPr>
            <p:spPr>
              <a:xfrm flipV="1">
                <a:off x="1676807" y="1549082"/>
                <a:ext cx="95978" cy="1093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B020D83-4163-7F4F-810F-572D10FD0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9406" y="1546771"/>
                <a:ext cx="96935" cy="1098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7B420DE-5D15-224E-9A42-4E7045BCF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563" y="1374685"/>
                <a:ext cx="17844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8C86876-D913-4946-BA5A-1956FA38D59A}"/>
                </a:ext>
              </a:extLst>
            </p:cNvPr>
            <p:cNvSpPr txBox="1"/>
            <p:nvPr/>
          </p:nvSpPr>
          <p:spPr>
            <a:xfrm>
              <a:off x="8153927" y="1464309"/>
              <a:ext cx="570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08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4" grpId="1" animBg="1"/>
      <p:bldP spid="3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c72dfc941_0_6"/>
          <p:cNvSpPr txBox="1">
            <a:spLocks noGrp="1"/>
          </p:cNvSpPr>
          <p:nvPr>
            <p:ph type="ctrTitle"/>
          </p:nvPr>
        </p:nvSpPr>
        <p:spPr>
          <a:xfrm>
            <a:off x="406400" y="313615"/>
            <a:ext cx="8462100" cy="71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Scientific analysis servers (sci)</a:t>
            </a:r>
            <a:endParaRPr dirty="0"/>
          </a:p>
        </p:txBody>
      </p:sp>
      <p:sp>
        <p:nvSpPr>
          <p:cNvPr id="87" name="Google Shape;87;g5c72dfc941_0_6"/>
          <p:cNvSpPr txBox="1">
            <a:spLocks noGrp="1"/>
          </p:cNvSpPr>
          <p:nvPr>
            <p:ph type="body" idx="1"/>
          </p:nvPr>
        </p:nvSpPr>
        <p:spPr>
          <a:xfrm>
            <a:off x="368300" y="3537857"/>
            <a:ext cx="8462100" cy="213660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Intended usage of Scientific analysis servers</a:t>
            </a:r>
            <a:endParaRPr dirty="0"/>
          </a:p>
          <a:p>
            <a:pPr indent="-355600">
              <a:lnSpc>
                <a:spcPct val="115000"/>
              </a:lnSpc>
              <a:spcBef>
                <a:spcPts val="1000"/>
              </a:spcBef>
              <a:buClr>
                <a:srgbClr val="032044"/>
              </a:buClr>
              <a:buSzPts val="2000"/>
              <a:buFont typeface="Calibri"/>
              <a:buChar char="●"/>
            </a:pPr>
            <a:r>
              <a:rPr lang="en-US" sz="2000" dirty="0"/>
              <a:t>Interactive processing</a:t>
            </a:r>
            <a:endParaRPr sz="2000" dirty="0"/>
          </a:p>
          <a:p>
            <a:pPr indent="-355600">
              <a:lnSpc>
                <a:spcPct val="115000"/>
              </a:lnSpc>
              <a:spcBef>
                <a:spcPts val="0"/>
              </a:spcBef>
              <a:buClr>
                <a:srgbClr val="032044"/>
              </a:buClr>
              <a:buSzPts val="2000"/>
              <a:buFont typeface="Calibri"/>
              <a:buChar char="●"/>
            </a:pPr>
            <a:r>
              <a:rPr lang="en-US" sz="2000" dirty="0"/>
              <a:t>Testing &amp; prototyping (prior to use LOTUS) </a:t>
            </a:r>
            <a:endParaRPr sz="2000" dirty="0"/>
          </a:p>
          <a:p>
            <a:pPr indent="-355600">
              <a:lnSpc>
                <a:spcPct val="115000"/>
              </a:lnSpc>
              <a:spcBef>
                <a:spcPts val="0"/>
              </a:spcBef>
              <a:buClr>
                <a:srgbClr val="032044"/>
              </a:buClr>
              <a:buSzPts val="2000"/>
              <a:buFont typeface="Calibri"/>
              <a:buChar char="●"/>
            </a:pPr>
            <a:r>
              <a:rPr lang="en-US" sz="2000" dirty="0"/>
              <a:t>For job submission to LOTUS (LSF client)</a:t>
            </a:r>
            <a:endParaRPr sz="2000" dirty="0"/>
          </a:p>
          <a:p>
            <a:pPr indent="-355600">
              <a:lnSpc>
                <a:spcPct val="115000"/>
              </a:lnSpc>
              <a:spcBef>
                <a:spcPts val="0"/>
              </a:spcBef>
              <a:buClr>
                <a:srgbClr val="032044"/>
              </a:buClr>
              <a:buSzPts val="2000"/>
              <a:buFont typeface="Calibri"/>
              <a:buChar char="●"/>
            </a:pPr>
            <a:r>
              <a:rPr lang="en-US" sz="2000" dirty="0"/>
              <a:t>Common software stack installed 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20D0AB-B271-9848-AEB4-D68BCB70B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719081"/>
              </p:ext>
            </p:extLst>
          </p:nvPr>
        </p:nvGraphicFramePr>
        <p:xfrm>
          <a:off x="406402" y="1646885"/>
          <a:ext cx="8423999" cy="169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780419616"/>
                    </a:ext>
                  </a:extLst>
                </a:gridCol>
                <a:gridCol w="968829">
                  <a:extLst>
                    <a:ext uri="{9D8B030D-6E8A-4147-A177-3AD203B41FA5}">
                      <a16:colId xmlns:a16="http://schemas.microsoft.com/office/drawing/2014/main" val="3380907093"/>
                    </a:ext>
                  </a:extLst>
                </a:gridCol>
                <a:gridCol w="5214257">
                  <a:extLst>
                    <a:ext uri="{9D8B030D-6E8A-4147-A177-3AD203B41FA5}">
                      <a16:colId xmlns:a16="http://schemas.microsoft.com/office/drawing/2014/main" val="1579313315"/>
                    </a:ext>
                  </a:extLst>
                </a:gridCol>
                <a:gridCol w="1428113">
                  <a:extLst>
                    <a:ext uri="{9D8B030D-6E8A-4147-A177-3AD203B41FA5}">
                      <a16:colId xmlns:a16="http://schemas.microsoft.com/office/drawing/2014/main" val="235198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1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Hosts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35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32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jasmin</a:t>
                      </a:r>
                      <a:r>
                        <a:rPr lang="en-US" sz="16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-sci[1,2,4,5].</a:t>
                      </a:r>
                      <a:r>
                        <a:rPr lang="en-US" sz="1600" dirty="0" err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ceda.ac.uk</a:t>
                      </a:r>
                      <a:endParaRPr lang="en-US" sz="1600" dirty="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r>
                        <a:rPr lang="en-US" sz="16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cems-sci1.cems.rl.ac.uk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Virtual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053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384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jasmin-sci6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Physical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212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2117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jasmin-sci3, cems-sci2 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Physical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800837"/>
                  </a:ext>
                </a:extLst>
              </a:tr>
            </a:tbl>
          </a:graphicData>
        </a:graphic>
      </p:graphicFrame>
      <p:sp>
        <p:nvSpPr>
          <p:cNvPr id="5" name="Google Shape;87;g5c72dfc941_0_6">
            <a:extLst>
              <a:ext uri="{FF2B5EF4-FFF2-40B4-BE49-F238E27FC236}">
                <a16:creationId xmlns:a16="http://schemas.microsoft.com/office/drawing/2014/main" id="{66F19F2E-CB2D-844F-BFCD-9F5C1CD81A5C}"/>
              </a:ext>
            </a:extLst>
          </p:cNvPr>
          <p:cNvSpPr txBox="1">
            <a:spLocks/>
          </p:cNvSpPr>
          <p:nvPr/>
        </p:nvSpPr>
        <p:spPr>
          <a:xfrm>
            <a:off x="368299" y="1121229"/>
            <a:ext cx="8462100" cy="5256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marR="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3666A"/>
              </a:buClr>
              <a:buSzPts val="2400"/>
              <a:buFont typeface="Arial"/>
              <a:buNone/>
              <a:defRPr sz="2400" kern="1200">
                <a:solidFill>
                  <a:srgbClr val="63666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/>
              <a:t>Current specifications</a:t>
            </a:r>
            <a:endParaRPr lang="en-US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773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6EB9554A-B94B-EF45-A6BF-C50A0B7E9B64}"/>
              </a:ext>
            </a:extLst>
          </p:cNvPr>
          <p:cNvSpPr/>
          <p:nvPr/>
        </p:nvSpPr>
        <p:spPr>
          <a:xfrm>
            <a:off x="5413515" y="5538741"/>
            <a:ext cx="1965628" cy="347659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&lt;</a:t>
            </a:r>
            <a:r>
              <a:rPr lang="en-US" sz="1200" dirty="0" err="1"/>
              <a:t>comm</a:t>
            </a:r>
            <a:r>
              <a:rPr lang="en-US" sz="1200" dirty="0"/>
              <a:t>-N&gt; 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BA7A8F2-AE33-D54F-81B3-3EFA8E9C10A6}"/>
              </a:ext>
            </a:extLst>
          </p:cNvPr>
          <p:cNvSpPr/>
          <p:nvPr/>
        </p:nvSpPr>
        <p:spPr>
          <a:xfrm>
            <a:off x="5413515" y="5139647"/>
            <a:ext cx="1965628" cy="34765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&lt;comm-1&gt; 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A3B7531E-2533-414D-B162-0D7ADFD8AB0F}"/>
              </a:ext>
            </a:extLst>
          </p:cNvPr>
          <p:cNvSpPr/>
          <p:nvPr/>
        </p:nvSpPr>
        <p:spPr>
          <a:xfrm>
            <a:off x="5405049" y="4740553"/>
            <a:ext cx="1965628" cy="347659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 err="1"/>
              <a:t>ncas</a:t>
            </a:r>
            <a:r>
              <a:rPr lang="en-US" sz="135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4938C-410E-024D-BCE3-6752965F0B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Interactive compute – organized by community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96EFAC-0790-9548-AE7C-02BC1A92EC0C}"/>
              </a:ext>
            </a:extLst>
          </p:cNvPr>
          <p:cNvSpPr txBox="1">
            <a:spLocks/>
          </p:cNvSpPr>
          <p:nvPr/>
        </p:nvSpPr>
        <p:spPr>
          <a:xfrm>
            <a:off x="723420" y="1571193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New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B8F566-7EAE-0847-9365-ADC04E788CE7}"/>
              </a:ext>
            </a:extLst>
          </p:cNvPr>
          <p:cNvSpPr/>
          <p:nvPr/>
        </p:nvSpPr>
        <p:spPr>
          <a:xfrm>
            <a:off x="6603373" y="1385360"/>
            <a:ext cx="715618" cy="42489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login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4F6CC5-7E22-FB42-A8E1-466CBE7F892E}"/>
              </a:ext>
            </a:extLst>
          </p:cNvPr>
          <p:cNvSpPr/>
          <p:nvPr/>
        </p:nvSpPr>
        <p:spPr>
          <a:xfrm>
            <a:off x="6603373" y="1881843"/>
            <a:ext cx="715618" cy="42489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xfer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1F25A0-080A-994D-94B2-C98C882A0F48}"/>
              </a:ext>
            </a:extLst>
          </p:cNvPr>
          <p:cNvSpPr/>
          <p:nvPr/>
        </p:nvSpPr>
        <p:spPr>
          <a:xfrm>
            <a:off x="5399546" y="2824348"/>
            <a:ext cx="876830" cy="48236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batch compute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5129116-2DDE-AA44-89AE-97AF363CDAB2}"/>
              </a:ext>
            </a:extLst>
          </p:cNvPr>
          <p:cNvSpPr/>
          <p:nvPr/>
        </p:nvSpPr>
        <p:spPr>
          <a:xfrm>
            <a:off x="3336999" y="1336695"/>
            <a:ext cx="1150460" cy="861755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managed analysis compute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AD4698-7A3A-6344-A501-31552DE483B3}"/>
              </a:ext>
            </a:extLst>
          </p:cNvPr>
          <p:cNvSpPr/>
          <p:nvPr/>
        </p:nvSpPr>
        <p:spPr>
          <a:xfrm>
            <a:off x="4062091" y="3692437"/>
            <a:ext cx="920073" cy="473015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managed tenancies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0320A13-3B50-EB4C-8218-07F6DF0BDF24}"/>
              </a:ext>
            </a:extLst>
          </p:cNvPr>
          <p:cNvSpPr/>
          <p:nvPr/>
        </p:nvSpPr>
        <p:spPr>
          <a:xfrm>
            <a:off x="5399548" y="2319933"/>
            <a:ext cx="876829" cy="41914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sci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343630A-C6C2-574D-95A2-9F3146AEF32B}"/>
              </a:ext>
            </a:extLst>
          </p:cNvPr>
          <p:cNvSpPr/>
          <p:nvPr/>
        </p:nvSpPr>
        <p:spPr>
          <a:xfrm>
            <a:off x="5399546" y="3390997"/>
            <a:ext cx="876830" cy="40798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software</a:t>
            </a:r>
          </a:p>
        </p:txBody>
      </p:sp>
      <p:cxnSp>
        <p:nvCxnSpPr>
          <p:cNvPr id="14" name="Straight Connector 29">
            <a:extLst>
              <a:ext uri="{FF2B5EF4-FFF2-40B4-BE49-F238E27FC236}">
                <a16:creationId xmlns:a16="http://schemas.microsoft.com/office/drawing/2014/main" id="{624B3BEB-8AAC-B44A-BA2B-406F319CF158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4487459" y="1597809"/>
            <a:ext cx="2115914" cy="16976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1E81B27E-A9D1-1542-A448-94A0DB87FF5D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4487459" y="1767573"/>
            <a:ext cx="2115914" cy="3267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F94654-DEE7-F44A-9767-A58B1A4B6F89}"/>
              </a:ext>
            </a:extLst>
          </p:cNvPr>
          <p:cNvCxnSpPr>
            <a:cxnSpLocks/>
            <a:stCxn id="9" idx="3"/>
            <a:endCxn id="9" idx="3"/>
          </p:cNvCxnSpPr>
          <p:nvPr/>
        </p:nvCxnSpPr>
        <p:spPr>
          <a:xfrm>
            <a:off x="4487459" y="176757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B5CC880-4283-F44A-A46F-274789F315B3}"/>
              </a:ext>
            </a:extLst>
          </p:cNvPr>
          <p:cNvCxnSpPr>
            <a:cxnSpLocks/>
            <a:stCxn id="9" idx="2"/>
            <a:endCxn id="11" idx="1"/>
          </p:cNvCxnSpPr>
          <p:nvPr/>
        </p:nvCxnSpPr>
        <p:spPr>
          <a:xfrm rot="16200000" flipH="1">
            <a:off x="4490361" y="1620319"/>
            <a:ext cx="331057" cy="1487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4E90E50-FF3B-A047-8F1E-054E65AB842E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4222350" y="1888330"/>
            <a:ext cx="867079" cy="1487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71D9F39-8893-4F4F-A657-546FC52ED72E}"/>
              </a:ext>
            </a:extLst>
          </p:cNvPr>
          <p:cNvCxnSpPr>
            <a:cxnSpLocks/>
            <a:stCxn id="9" idx="2"/>
            <a:endCxn id="12" idx="1"/>
          </p:cNvCxnSpPr>
          <p:nvPr/>
        </p:nvCxnSpPr>
        <p:spPr>
          <a:xfrm rot="16200000" flipH="1">
            <a:off x="3957617" y="2153061"/>
            <a:ext cx="1396540" cy="148731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1BB91E8-FEC7-B841-97ED-A2CC41932565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3121914" y="2988765"/>
            <a:ext cx="1730495" cy="1498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2036E6-78C7-464C-AE88-3DD5EC42C16C}"/>
              </a:ext>
            </a:extLst>
          </p:cNvPr>
          <p:cNvCxnSpPr>
            <a:cxnSpLocks/>
          </p:cNvCxnSpPr>
          <p:nvPr/>
        </p:nvCxnSpPr>
        <p:spPr>
          <a:xfrm>
            <a:off x="7467813" y="1154837"/>
            <a:ext cx="0" cy="4874964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D6F330-D21F-1B40-B69C-32DE65AABDEE}"/>
              </a:ext>
            </a:extLst>
          </p:cNvPr>
          <p:cNvSpPr txBox="1"/>
          <p:nvPr/>
        </p:nvSpPr>
        <p:spPr>
          <a:xfrm>
            <a:off x="6772081" y="1085278"/>
            <a:ext cx="9254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Firewall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CCACD09-698D-5D4F-B42D-2BE26A20B85D}"/>
              </a:ext>
            </a:extLst>
          </p:cNvPr>
          <p:cNvSpPr/>
          <p:nvPr/>
        </p:nvSpPr>
        <p:spPr>
          <a:xfrm>
            <a:off x="6236996" y="4794000"/>
            <a:ext cx="421599" cy="267678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sci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D78B6FE-ECF4-D74B-B27B-A35084FE37AB}"/>
              </a:ext>
            </a:extLst>
          </p:cNvPr>
          <p:cNvSpPr/>
          <p:nvPr/>
        </p:nvSpPr>
        <p:spPr>
          <a:xfrm>
            <a:off x="6236672" y="5179635"/>
            <a:ext cx="421600" cy="26767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sci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F635E55-09FA-ED48-9D08-2914999AAE83}"/>
              </a:ext>
            </a:extLst>
          </p:cNvPr>
          <p:cNvSpPr/>
          <p:nvPr/>
        </p:nvSpPr>
        <p:spPr>
          <a:xfrm>
            <a:off x="6236673" y="5571673"/>
            <a:ext cx="421601" cy="26767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sci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59AEA957-CE65-504C-BB9E-39253E31D1A0}"/>
              </a:ext>
            </a:extLst>
          </p:cNvPr>
          <p:cNvSpPr/>
          <p:nvPr/>
        </p:nvSpPr>
        <p:spPr>
          <a:xfrm rot="1939305">
            <a:off x="8066600" y="799889"/>
            <a:ext cx="670429" cy="1057994"/>
          </a:xfrm>
          <a:prstGeom prst="down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6BCF90-6CF6-5B4C-A4E4-80E7EF661DD4}"/>
              </a:ext>
            </a:extLst>
          </p:cNvPr>
          <p:cNvSpPr txBox="1"/>
          <p:nvPr/>
        </p:nvSpPr>
        <p:spPr>
          <a:xfrm>
            <a:off x="613215" y="2250535"/>
            <a:ext cx="35694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JASMIN users organized into communities able to supply a manager</a:t>
            </a:r>
          </a:p>
          <a:p>
            <a:endParaRPr lang="en-US" dirty="0"/>
          </a:p>
          <a:p>
            <a:r>
              <a:rPr lang="en-US" dirty="0"/>
              <a:t>System manager from each community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/ stop / restart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additional servers if resources allow</a:t>
            </a:r>
          </a:p>
          <a:p>
            <a:r>
              <a:rPr lang="en-US" dirty="0"/>
              <a:t>Benefit</a:t>
            </a:r>
            <a:r>
              <a:rPr lang="en-US" dirty="0">
                <a:sym typeface="Wingdings" pitchFamily="2" charset="2"/>
              </a:rPr>
              <a:t> to you &amp; 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Each community able to manage its own machines &amp; </a:t>
            </a:r>
            <a:br>
              <a:rPr lang="en-US" dirty="0">
                <a:sym typeface="Wingdings" pitchFamily="2" charset="2"/>
              </a:rPr>
            </a:br>
            <a:r>
              <a:rPr lang="en-US" dirty="0" err="1">
                <a:sym typeface="Wingdings" pitchFamily="2" charset="2"/>
              </a:rPr>
              <a:t>behaviour</a:t>
            </a:r>
            <a:r>
              <a:rPr lang="en-US" dirty="0">
                <a:sym typeface="Wingdings" pitchFamily="2" charset="2"/>
              </a:rPr>
              <a:t> of its own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882A7F0-4AEA-AB4E-85FE-32049ADDB66B}"/>
              </a:ext>
            </a:extLst>
          </p:cNvPr>
          <p:cNvSpPr/>
          <p:nvPr/>
        </p:nvSpPr>
        <p:spPr>
          <a:xfrm>
            <a:off x="6728091" y="4791986"/>
            <a:ext cx="421599" cy="267678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sci </a:t>
            </a:r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042D81C7-639A-A24D-A821-32066EE48DC5}"/>
              </a:ext>
            </a:extLst>
          </p:cNvPr>
          <p:cNvCxnSpPr>
            <a:cxnSpLocks/>
            <a:stCxn id="10" idx="2"/>
            <a:endCxn id="53" idx="1"/>
          </p:cNvCxnSpPr>
          <p:nvPr/>
        </p:nvCxnSpPr>
        <p:spPr>
          <a:xfrm rot="16200000" flipH="1">
            <a:off x="4589123" y="4098456"/>
            <a:ext cx="748931" cy="88292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2DCF5FB0-7115-8A41-847E-630C6B014A2E}"/>
              </a:ext>
            </a:extLst>
          </p:cNvPr>
          <p:cNvCxnSpPr>
            <a:cxnSpLocks/>
            <a:stCxn id="10" idx="2"/>
            <a:endCxn id="85" idx="1"/>
          </p:cNvCxnSpPr>
          <p:nvPr/>
        </p:nvCxnSpPr>
        <p:spPr>
          <a:xfrm rot="16200000" flipH="1">
            <a:off x="4393809" y="4293770"/>
            <a:ext cx="1148025" cy="8913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B1882D76-AC95-5A4B-B86C-091FCC849D4B}"/>
              </a:ext>
            </a:extLst>
          </p:cNvPr>
          <p:cNvCxnSpPr>
            <a:cxnSpLocks/>
            <a:stCxn id="10" idx="2"/>
            <a:endCxn id="86" idx="1"/>
          </p:cNvCxnSpPr>
          <p:nvPr/>
        </p:nvCxnSpPr>
        <p:spPr>
          <a:xfrm rot="16200000" flipH="1">
            <a:off x="4194262" y="4493317"/>
            <a:ext cx="1547119" cy="8913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2E5713-2FF2-F647-AF8B-48FCCEF57581}"/>
              </a:ext>
            </a:extLst>
          </p:cNvPr>
          <p:cNvGrpSpPr/>
          <p:nvPr/>
        </p:nvGrpSpPr>
        <p:grpSpPr>
          <a:xfrm>
            <a:off x="7326472" y="1511231"/>
            <a:ext cx="479087" cy="142950"/>
            <a:chOff x="7228239" y="1549828"/>
            <a:chExt cx="479087" cy="14295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E6B789-0B7E-454A-A62C-302C5502D50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7228239" y="1621303"/>
              <a:ext cx="335087" cy="56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52D32BE-D36D-2849-BE70-533E37D66056}"/>
                </a:ext>
              </a:extLst>
            </p:cNvPr>
            <p:cNvSpPr/>
            <p:nvPr/>
          </p:nvSpPr>
          <p:spPr>
            <a:xfrm>
              <a:off x="7563326" y="1549828"/>
              <a:ext cx="144000" cy="14295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C624895-BC1C-2D45-8D7F-A8A68CADEB78}"/>
              </a:ext>
            </a:extLst>
          </p:cNvPr>
          <p:cNvGrpSpPr/>
          <p:nvPr/>
        </p:nvGrpSpPr>
        <p:grpSpPr>
          <a:xfrm>
            <a:off x="7318991" y="2015427"/>
            <a:ext cx="479087" cy="142950"/>
            <a:chOff x="7228239" y="2053223"/>
            <a:chExt cx="479087" cy="14295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9C611A-C365-CE44-9824-DE6AF95C208E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7228239" y="2124698"/>
              <a:ext cx="335087" cy="56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4A60CD8-5B6B-9249-A907-A701F66FDD25}"/>
                </a:ext>
              </a:extLst>
            </p:cNvPr>
            <p:cNvSpPr/>
            <p:nvPr/>
          </p:nvSpPr>
          <p:spPr>
            <a:xfrm>
              <a:off x="7563326" y="2053223"/>
              <a:ext cx="144000" cy="14295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Down Arrow 48">
            <a:extLst>
              <a:ext uri="{FF2B5EF4-FFF2-40B4-BE49-F238E27FC236}">
                <a16:creationId xmlns:a16="http://schemas.microsoft.com/office/drawing/2014/main" id="{B4D269C8-393F-DA43-B41F-33E72C33B060}"/>
              </a:ext>
            </a:extLst>
          </p:cNvPr>
          <p:cNvSpPr/>
          <p:nvPr/>
        </p:nvSpPr>
        <p:spPr>
          <a:xfrm rot="1242309">
            <a:off x="6799703" y="1822298"/>
            <a:ext cx="467076" cy="3103394"/>
          </a:xfrm>
          <a:prstGeom prst="down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1CF4CF86-2AD1-5A40-A852-9E90B4B82298}"/>
              </a:ext>
            </a:extLst>
          </p:cNvPr>
          <p:cNvSpPr/>
          <p:nvPr/>
        </p:nvSpPr>
        <p:spPr>
          <a:xfrm rot="1242309">
            <a:off x="7061888" y="1901998"/>
            <a:ext cx="459950" cy="3453632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24E134DB-2A7B-F148-BA45-8AFCD6C8819C}"/>
              </a:ext>
            </a:extLst>
          </p:cNvPr>
          <p:cNvSpPr/>
          <p:nvPr/>
        </p:nvSpPr>
        <p:spPr>
          <a:xfrm rot="1242309">
            <a:off x="7307717" y="1970759"/>
            <a:ext cx="483979" cy="3795611"/>
          </a:xfrm>
          <a:prstGeom prst="down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5" grpId="0" animBg="1"/>
      <p:bldP spid="53" grpId="0" animBg="1"/>
      <p:bldP spid="36" grpId="0" animBg="1"/>
      <p:bldP spid="40" grpId="0" animBg="1"/>
      <p:bldP spid="40" grpId="1" animBg="1"/>
      <p:bldP spid="41" grpId="0" animBg="1"/>
      <p:bldP spid="48" grpId="2" animBg="1"/>
      <p:bldP spid="48" grpId="3" animBg="1"/>
      <p:bldP spid="84" grpId="0" animBg="1"/>
      <p:bldP spid="84" grpId="1" animBg="1"/>
      <p:bldP spid="49" grpId="2" animBg="1"/>
      <p:bldP spid="49" grpId="3" animBg="1"/>
      <p:bldP spid="50" grpId="2" animBg="1"/>
      <p:bldP spid="50" grpId="3" animBg="1"/>
      <p:bldP spid="51" grpId="2" animBg="1"/>
      <p:bldP spid="51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ctrTitle"/>
          </p:nvPr>
        </p:nvSpPr>
        <p:spPr>
          <a:xfrm>
            <a:off x="406400" y="313615"/>
            <a:ext cx="6148779" cy="71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2800"/>
              <a:buFont typeface="Calibri"/>
              <a:buNone/>
            </a:pPr>
            <a:r>
              <a:rPr lang="en-US" dirty="0"/>
              <a:t>Batch compute cluster: LOTUS</a:t>
            </a:r>
            <a:endParaRPr dirty="0"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368302" y="1494263"/>
            <a:ext cx="5110604" cy="418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000" dirty="0"/>
              <a:t>Cluster of over 400 hosts, ~8000 cores</a:t>
            </a:r>
          </a:p>
          <a:p>
            <a:pPr indent="-381000">
              <a:spcBef>
                <a:spcPts val="0"/>
              </a:spcBef>
              <a:buChar char="●"/>
            </a:pPr>
            <a:r>
              <a:rPr lang="en-US" dirty="0"/>
              <a:t>Intel processor models:</a:t>
            </a:r>
          </a:p>
          <a:p>
            <a:pPr lvl="1" indent="-381000">
              <a:spcBef>
                <a:spcPts val="0"/>
              </a:spcBef>
              <a:buFont typeface="Arial"/>
              <a:buChar char="●"/>
            </a:pPr>
            <a:r>
              <a:rPr lang="en-US" sz="1800" dirty="0" err="1">
                <a:solidFill>
                  <a:srgbClr val="63666A"/>
                </a:solidFill>
              </a:rPr>
              <a:t>Ivybridge</a:t>
            </a:r>
            <a:r>
              <a:rPr lang="en-US" sz="1800" dirty="0">
                <a:solidFill>
                  <a:srgbClr val="63666A"/>
                </a:solidFill>
              </a:rPr>
              <a:t>, Haswell, Broadwell, Skylake</a:t>
            </a:r>
          </a:p>
          <a:p>
            <a:pPr indent="-381000">
              <a:spcBef>
                <a:spcPts val="0"/>
              </a:spcBef>
              <a:buChar char="●"/>
            </a:pPr>
            <a:r>
              <a:rPr lang="en-US" dirty="0"/>
              <a:t>Hosts with a range of memory sizes</a:t>
            </a:r>
          </a:p>
          <a:p>
            <a:pPr lvl="1" indent="-381000">
              <a:spcBef>
                <a:spcPts val="0"/>
              </a:spcBef>
              <a:buFont typeface="Arial"/>
              <a:buChar char="●"/>
            </a:pPr>
            <a:r>
              <a:rPr lang="en-US" sz="1800" dirty="0">
                <a:solidFill>
                  <a:srgbClr val="63666A"/>
                </a:solidFill>
              </a:rPr>
              <a:t>128GB to 2048GB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000" dirty="0"/>
              <a:t>Scheduling system a</a:t>
            </a:r>
            <a:r>
              <a:rPr lang="en-US" sz="2000" dirty="0">
                <a:solidFill>
                  <a:srgbClr val="63666A"/>
                </a:solidFill>
              </a:rPr>
              <a:t>pplies “fair-share” scheduling (IBM LSF)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000" dirty="0"/>
              <a:t>Shares access to</a:t>
            </a:r>
          </a:p>
          <a:p>
            <a:pPr lvl="1" indent="-381000">
              <a:spcBef>
                <a:spcPts val="0"/>
              </a:spcBef>
              <a:buFont typeface="Arial"/>
              <a:buChar char="●"/>
            </a:pPr>
            <a:r>
              <a:rPr lang="en-US" sz="1800" dirty="0">
                <a:solidFill>
                  <a:srgbClr val="63666A"/>
                </a:solidFill>
              </a:rPr>
              <a:t>Same software as interactive compute</a:t>
            </a:r>
          </a:p>
          <a:p>
            <a:pPr lvl="1" indent="-381000">
              <a:spcBef>
                <a:spcPts val="0"/>
              </a:spcBef>
              <a:buFont typeface="Arial"/>
              <a:buChar char="●"/>
            </a:pPr>
            <a:r>
              <a:rPr lang="en-US" sz="1800" dirty="0">
                <a:solidFill>
                  <a:srgbClr val="63666A"/>
                </a:solidFill>
              </a:rPr>
              <a:t>Same storage resources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000" dirty="0"/>
              <a:t>Hardware interchangeable with cloud infrastructure hosts</a:t>
            </a: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24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66A"/>
              </a:buClr>
              <a:buSzPts val="2400"/>
              <a:buFont typeface="Arial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F315A-DD8B-9743-B768-11C99CB49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41" y="3514143"/>
            <a:ext cx="3240359" cy="2160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E5BCE-5EAE-CC48-9980-128F1C151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40" y="1202128"/>
            <a:ext cx="3240359" cy="21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5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121;g5c72dfc941_2_39">
            <a:extLst>
              <a:ext uri="{FF2B5EF4-FFF2-40B4-BE49-F238E27FC236}">
                <a16:creationId xmlns:a16="http://schemas.microsoft.com/office/drawing/2014/main" id="{D2DE8862-A4F9-A247-B5C1-D2F1CD1D5636}"/>
              </a:ext>
            </a:extLst>
          </p:cNvPr>
          <p:cNvCxnSpPr/>
          <p:nvPr/>
        </p:nvCxnSpPr>
        <p:spPr>
          <a:xfrm rot="-5400000" flipH="1">
            <a:off x="2869550" y="4221875"/>
            <a:ext cx="1225800" cy="369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22;g5c72dfc941_2_39">
            <a:extLst>
              <a:ext uri="{FF2B5EF4-FFF2-40B4-BE49-F238E27FC236}">
                <a16:creationId xmlns:a16="http://schemas.microsoft.com/office/drawing/2014/main" id="{23704A1E-0E29-1146-BD48-001FA3E56A61}"/>
              </a:ext>
            </a:extLst>
          </p:cNvPr>
          <p:cNvCxnSpPr/>
          <p:nvPr/>
        </p:nvCxnSpPr>
        <p:spPr>
          <a:xfrm rot="5400000">
            <a:off x="1972325" y="4072738"/>
            <a:ext cx="1218000" cy="69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g5c72dfc941_2_39"/>
          <p:cNvSpPr txBox="1">
            <a:spLocks noGrp="1"/>
          </p:cNvSpPr>
          <p:nvPr>
            <p:ph type="ctrTitle"/>
          </p:nvPr>
        </p:nvSpPr>
        <p:spPr>
          <a:xfrm>
            <a:off x="406400" y="313615"/>
            <a:ext cx="84621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400"/>
            </a:pPr>
            <a:r>
              <a:rPr lang="en-US"/>
              <a:t>Schematic view of LOTUS on JASMIN</a:t>
            </a:r>
            <a:endParaRPr/>
          </a:p>
          <a:p>
            <a:pPr>
              <a:buSzPts val="2400"/>
            </a:pPr>
            <a:r>
              <a:rPr lang="en-US"/>
              <a:t> </a:t>
            </a:r>
            <a:endParaRPr b="0" i="0" u="none" strike="noStrike" cap="none">
              <a:solidFill>
                <a:srgbClr val="6366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5c72dfc941_2_39"/>
          <p:cNvSpPr txBox="1">
            <a:spLocks noGrp="1"/>
          </p:cNvSpPr>
          <p:nvPr>
            <p:ph type="body" idx="1"/>
          </p:nvPr>
        </p:nvSpPr>
        <p:spPr>
          <a:xfrm>
            <a:off x="88950" y="1103263"/>
            <a:ext cx="8966100" cy="846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</a:pPr>
            <a:r>
              <a:rPr lang="en-US"/>
              <a:t>Components: submission nodes, compute nodes, storage &amp; LSF</a:t>
            </a:r>
            <a:endParaRPr/>
          </a:p>
        </p:txBody>
      </p:sp>
      <p:grpSp>
        <p:nvGrpSpPr>
          <p:cNvPr id="36" name="Google Shape;100;g5c72dfc941_2_39">
            <a:extLst>
              <a:ext uri="{FF2B5EF4-FFF2-40B4-BE49-F238E27FC236}">
                <a16:creationId xmlns:a16="http://schemas.microsoft.com/office/drawing/2014/main" id="{94EE6A25-8556-8743-B1BF-9CB5BD911360}"/>
              </a:ext>
            </a:extLst>
          </p:cNvPr>
          <p:cNvGrpSpPr/>
          <p:nvPr/>
        </p:nvGrpSpPr>
        <p:grpSpPr>
          <a:xfrm>
            <a:off x="4125638" y="5025875"/>
            <a:ext cx="1235700" cy="1087500"/>
            <a:chOff x="3516038" y="5025875"/>
            <a:chExt cx="1235700" cy="1087500"/>
          </a:xfrm>
        </p:grpSpPr>
        <p:sp>
          <p:nvSpPr>
            <p:cNvPr id="37" name="Google Shape;101;g5c72dfc941_2_39">
              <a:extLst>
                <a:ext uri="{FF2B5EF4-FFF2-40B4-BE49-F238E27FC236}">
                  <a16:creationId xmlns:a16="http://schemas.microsoft.com/office/drawing/2014/main" id="{632D229C-E63C-114C-ACC5-67BD101FBC45}"/>
                </a:ext>
              </a:extLst>
            </p:cNvPr>
            <p:cNvSpPr/>
            <p:nvPr/>
          </p:nvSpPr>
          <p:spPr>
            <a:xfrm>
              <a:off x="3516038" y="5025875"/>
              <a:ext cx="1235700" cy="1087500"/>
            </a:xfrm>
            <a:prstGeom prst="can">
              <a:avLst>
                <a:gd name="adj" fmla="val 25000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102;g5c72dfc941_2_39">
              <a:extLst>
                <a:ext uri="{FF2B5EF4-FFF2-40B4-BE49-F238E27FC236}">
                  <a16:creationId xmlns:a16="http://schemas.microsoft.com/office/drawing/2014/main" id="{5ABCE6C8-0BC1-2D40-8E27-C8006C973BE3}"/>
                </a:ext>
              </a:extLst>
            </p:cNvPr>
            <p:cNvSpPr txBox="1"/>
            <p:nvPr/>
          </p:nvSpPr>
          <p:spPr>
            <a:xfrm>
              <a:off x="3803176" y="5389200"/>
              <a:ext cx="674375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dirty="0"/>
                <a:t>GWS</a:t>
              </a:r>
              <a:endParaRPr dirty="0"/>
            </a:p>
          </p:txBody>
        </p:sp>
      </p:grpSp>
      <p:sp>
        <p:nvSpPr>
          <p:cNvPr id="41" name="Google Shape;105;g5c72dfc941_2_39">
            <a:extLst>
              <a:ext uri="{FF2B5EF4-FFF2-40B4-BE49-F238E27FC236}">
                <a16:creationId xmlns:a16="http://schemas.microsoft.com/office/drawing/2014/main" id="{8C7072BE-7F11-4B4D-ABC6-918AC691FCEF}"/>
              </a:ext>
            </a:extLst>
          </p:cNvPr>
          <p:cNvSpPr txBox="1"/>
          <p:nvPr/>
        </p:nvSpPr>
        <p:spPr>
          <a:xfrm>
            <a:off x="86500" y="2945968"/>
            <a:ext cx="1662900" cy="661264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400" dirty="0"/>
              <a:t>Login node</a:t>
            </a:r>
            <a:endParaRPr sz="1400" dirty="0"/>
          </a:p>
          <a:p>
            <a:pPr algn="ctr"/>
            <a:r>
              <a:rPr lang="en-US" sz="1400" dirty="0">
                <a:latin typeface="Courier"/>
                <a:ea typeface="Courier"/>
                <a:cs typeface="Courier"/>
                <a:sym typeface="Courier"/>
              </a:rPr>
              <a:t>jasmin-login1</a:t>
            </a:r>
            <a:endParaRPr sz="1400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2" name="Google Shape;106;g5c72dfc941_2_39">
            <a:extLst>
              <a:ext uri="{FF2B5EF4-FFF2-40B4-BE49-F238E27FC236}">
                <a16:creationId xmlns:a16="http://schemas.microsoft.com/office/drawing/2014/main" id="{E20E6B2A-8DC5-F34B-937C-0FB8990111EA}"/>
              </a:ext>
            </a:extLst>
          </p:cNvPr>
          <p:cNvSpPr txBox="1"/>
          <p:nvPr/>
        </p:nvSpPr>
        <p:spPr>
          <a:xfrm>
            <a:off x="2513450" y="2757650"/>
            <a:ext cx="2124000" cy="1039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400" dirty="0"/>
              <a:t>Submission nodes</a:t>
            </a:r>
            <a:endParaRPr sz="1400" dirty="0"/>
          </a:p>
          <a:p>
            <a:r>
              <a:rPr lang="en-US" sz="1400" dirty="0" err="1">
                <a:latin typeface="Courier"/>
                <a:ea typeface="Courier"/>
                <a:cs typeface="Courier"/>
                <a:sym typeface="Courier"/>
              </a:rPr>
              <a:t>jasmin</a:t>
            </a:r>
            <a:r>
              <a:rPr lang="en-US" sz="1400" dirty="0">
                <a:latin typeface="Courier"/>
                <a:ea typeface="Courier"/>
                <a:cs typeface="Courier"/>
                <a:sym typeface="Courier"/>
              </a:rPr>
              <a:t>-sci[1-6]</a:t>
            </a:r>
            <a:endParaRPr sz="1400" dirty="0">
              <a:latin typeface="Courier"/>
              <a:ea typeface="Courier"/>
              <a:cs typeface="Courier"/>
              <a:sym typeface="Courier"/>
            </a:endParaRPr>
          </a:p>
          <a:p>
            <a:r>
              <a:rPr lang="en-US" sz="1400" dirty="0" err="1">
                <a:latin typeface="Courier"/>
                <a:ea typeface="Courier"/>
                <a:cs typeface="Courier"/>
                <a:sym typeface="Courier"/>
              </a:rPr>
              <a:t>cems</a:t>
            </a:r>
            <a:r>
              <a:rPr lang="en-US" sz="1400" dirty="0">
                <a:latin typeface="Courier"/>
                <a:ea typeface="Courier"/>
                <a:cs typeface="Courier"/>
                <a:sym typeface="Courier"/>
              </a:rPr>
              <a:t>-sci[1-2]</a:t>
            </a:r>
            <a:endParaRPr sz="1400" dirty="0">
              <a:latin typeface="Courier"/>
              <a:ea typeface="Courier"/>
              <a:cs typeface="Courier"/>
              <a:sym typeface="Courier"/>
            </a:endParaRPr>
          </a:p>
        </p:txBody>
      </p:sp>
      <p:cxnSp>
        <p:nvCxnSpPr>
          <p:cNvPr id="43" name="Google Shape;107;g5c72dfc941_2_39">
            <a:extLst>
              <a:ext uri="{FF2B5EF4-FFF2-40B4-BE49-F238E27FC236}">
                <a16:creationId xmlns:a16="http://schemas.microsoft.com/office/drawing/2014/main" id="{31519C61-5CB7-E94D-BC25-DEF11065AE20}"/>
              </a:ext>
            </a:extLst>
          </p:cNvPr>
          <p:cNvCxnSpPr>
            <a:cxnSpLocks/>
            <a:stCxn id="42" idx="3"/>
            <a:endCxn id="55" idx="1"/>
          </p:cNvCxnSpPr>
          <p:nvPr/>
        </p:nvCxnSpPr>
        <p:spPr>
          <a:xfrm flipV="1">
            <a:off x="4637450" y="3276600"/>
            <a:ext cx="1586550" cy="9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" name="Google Shape;108;g5c72dfc941_2_39">
            <a:extLst>
              <a:ext uri="{FF2B5EF4-FFF2-40B4-BE49-F238E27FC236}">
                <a16:creationId xmlns:a16="http://schemas.microsoft.com/office/drawing/2014/main" id="{B5614A35-0B40-E342-867C-AE0FB6F0F637}"/>
              </a:ext>
            </a:extLst>
          </p:cNvPr>
          <p:cNvSpPr txBox="1"/>
          <p:nvPr/>
        </p:nvSpPr>
        <p:spPr>
          <a:xfrm>
            <a:off x="4460084" y="2572937"/>
            <a:ext cx="19143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LSF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Batch system 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45" name="Google Shape;109;g5c72dfc941_2_39">
            <a:extLst>
              <a:ext uri="{FF2B5EF4-FFF2-40B4-BE49-F238E27FC236}">
                <a16:creationId xmlns:a16="http://schemas.microsoft.com/office/drawing/2014/main" id="{7B40820E-F62C-5240-931D-A9F34E499C93}"/>
              </a:ext>
            </a:extLst>
          </p:cNvPr>
          <p:cNvSpPr txBox="1"/>
          <p:nvPr/>
        </p:nvSpPr>
        <p:spPr>
          <a:xfrm>
            <a:off x="1807515" y="2939416"/>
            <a:ext cx="624775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SSH 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46" name="Google Shape;110;g5c72dfc941_2_39">
            <a:extLst>
              <a:ext uri="{FF2B5EF4-FFF2-40B4-BE49-F238E27FC236}">
                <a16:creationId xmlns:a16="http://schemas.microsoft.com/office/drawing/2014/main" id="{DDF6355E-B610-E04E-AB56-C1271FF1FC33}"/>
              </a:ext>
            </a:extLst>
          </p:cNvPr>
          <p:cNvSpPr/>
          <p:nvPr/>
        </p:nvSpPr>
        <p:spPr>
          <a:xfrm>
            <a:off x="7182400" y="5311675"/>
            <a:ext cx="1914300" cy="715200"/>
          </a:xfrm>
          <a:prstGeom prst="can">
            <a:avLst>
              <a:gd name="adj" fmla="val 25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7" name="Google Shape;111;g5c72dfc941_2_39">
            <a:extLst>
              <a:ext uri="{FF2B5EF4-FFF2-40B4-BE49-F238E27FC236}">
                <a16:creationId xmlns:a16="http://schemas.microsoft.com/office/drawing/2014/main" id="{E14F22C1-66FE-E247-A04A-A0A3F46C05CB}"/>
              </a:ext>
            </a:extLst>
          </p:cNvPr>
          <p:cNvGrpSpPr/>
          <p:nvPr/>
        </p:nvGrpSpPr>
        <p:grpSpPr>
          <a:xfrm>
            <a:off x="5619202" y="5371225"/>
            <a:ext cx="1529625" cy="642600"/>
            <a:chOff x="5619200" y="5371225"/>
            <a:chExt cx="1529625" cy="642600"/>
          </a:xfrm>
        </p:grpSpPr>
        <p:sp>
          <p:nvSpPr>
            <p:cNvPr id="48" name="Google Shape;112;g5c72dfc941_2_39">
              <a:extLst>
                <a:ext uri="{FF2B5EF4-FFF2-40B4-BE49-F238E27FC236}">
                  <a16:creationId xmlns:a16="http://schemas.microsoft.com/office/drawing/2014/main" id="{ACFB2B06-3B23-034B-9E1A-193B1FE896F2}"/>
                </a:ext>
              </a:extLst>
            </p:cNvPr>
            <p:cNvSpPr/>
            <p:nvPr/>
          </p:nvSpPr>
          <p:spPr>
            <a:xfrm>
              <a:off x="5619200" y="5371225"/>
              <a:ext cx="1492200" cy="642600"/>
            </a:xfrm>
            <a:prstGeom prst="can">
              <a:avLst>
                <a:gd name="adj" fmla="val 25000"/>
              </a:avLst>
            </a:prstGeom>
            <a:solidFill>
              <a:srgbClr val="99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113;g5c72dfc941_2_39">
              <a:extLst>
                <a:ext uri="{FF2B5EF4-FFF2-40B4-BE49-F238E27FC236}">
                  <a16:creationId xmlns:a16="http://schemas.microsoft.com/office/drawing/2014/main" id="{B1EBDBBC-9872-8044-8D93-0B3CC9219D04}"/>
                </a:ext>
              </a:extLst>
            </p:cNvPr>
            <p:cNvSpPr txBox="1"/>
            <p:nvPr/>
          </p:nvSpPr>
          <p:spPr>
            <a:xfrm>
              <a:off x="5723225" y="5488675"/>
              <a:ext cx="1425600" cy="21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/work/scratch</a:t>
              </a:r>
              <a:endParaRPr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Google Shape;114;g5c72dfc941_2_39">
            <a:extLst>
              <a:ext uri="{FF2B5EF4-FFF2-40B4-BE49-F238E27FC236}">
                <a16:creationId xmlns:a16="http://schemas.microsoft.com/office/drawing/2014/main" id="{FEC83676-5063-9244-ACDA-BE430DB50DA4}"/>
              </a:ext>
            </a:extLst>
          </p:cNvPr>
          <p:cNvSpPr txBox="1"/>
          <p:nvPr/>
        </p:nvSpPr>
        <p:spPr>
          <a:xfrm>
            <a:off x="7182400" y="5448175"/>
            <a:ext cx="2040300" cy="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/work/scratch-</a:t>
            </a:r>
            <a:r>
              <a:rPr lang="en-US" sz="1400" b="1" dirty="0" err="1">
                <a:solidFill>
                  <a:schemeClr val="bg1"/>
                </a:solidFill>
              </a:rPr>
              <a:t>nompiio</a:t>
            </a:r>
            <a:endParaRPr sz="1400" b="1" dirty="0">
              <a:solidFill>
                <a:schemeClr val="bg1"/>
              </a:solidFill>
            </a:endParaRPr>
          </a:p>
        </p:txBody>
      </p:sp>
      <p:grpSp>
        <p:nvGrpSpPr>
          <p:cNvPr id="51" name="Google Shape;115;g5c72dfc941_2_39">
            <a:extLst>
              <a:ext uri="{FF2B5EF4-FFF2-40B4-BE49-F238E27FC236}">
                <a16:creationId xmlns:a16="http://schemas.microsoft.com/office/drawing/2014/main" id="{3BBEDFD5-B4A4-8A49-850E-B1E87D68CBAC}"/>
              </a:ext>
            </a:extLst>
          </p:cNvPr>
          <p:cNvGrpSpPr/>
          <p:nvPr/>
        </p:nvGrpSpPr>
        <p:grpSpPr>
          <a:xfrm>
            <a:off x="2743262" y="5025875"/>
            <a:ext cx="1235700" cy="1087500"/>
            <a:chOff x="2081000" y="5025875"/>
            <a:chExt cx="1235700" cy="1087500"/>
          </a:xfrm>
        </p:grpSpPr>
        <p:sp>
          <p:nvSpPr>
            <p:cNvPr id="52" name="Google Shape;116;g5c72dfc941_2_39">
              <a:extLst>
                <a:ext uri="{FF2B5EF4-FFF2-40B4-BE49-F238E27FC236}">
                  <a16:creationId xmlns:a16="http://schemas.microsoft.com/office/drawing/2014/main" id="{E4F27509-CA8C-1A4A-84E1-EB99F5DF4F69}"/>
                </a:ext>
              </a:extLst>
            </p:cNvPr>
            <p:cNvSpPr/>
            <p:nvPr/>
          </p:nvSpPr>
          <p:spPr>
            <a:xfrm>
              <a:off x="2081000" y="5025875"/>
              <a:ext cx="1235700" cy="1087500"/>
            </a:xfrm>
            <a:prstGeom prst="can">
              <a:avLst>
                <a:gd name="adj" fmla="val 25000"/>
              </a:avLst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117;g5c72dfc941_2_39">
              <a:extLst>
                <a:ext uri="{FF2B5EF4-FFF2-40B4-BE49-F238E27FC236}">
                  <a16:creationId xmlns:a16="http://schemas.microsoft.com/office/drawing/2014/main" id="{8D7AC89D-4603-954B-AACA-2CFB1C36DA8C}"/>
                </a:ext>
              </a:extLst>
            </p:cNvPr>
            <p:cNvSpPr txBox="1"/>
            <p:nvPr/>
          </p:nvSpPr>
          <p:spPr>
            <a:xfrm>
              <a:off x="2218419" y="5402445"/>
              <a:ext cx="889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dirty="0"/>
                <a:t>Home</a:t>
              </a:r>
              <a:endParaRPr dirty="0"/>
            </a:p>
          </p:txBody>
        </p:sp>
      </p:grpSp>
      <p:cxnSp>
        <p:nvCxnSpPr>
          <p:cNvPr id="54" name="Google Shape;118;g5c72dfc941_2_39">
            <a:extLst>
              <a:ext uri="{FF2B5EF4-FFF2-40B4-BE49-F238E27FC236}">
                <a16:creationId xmlns:a16="http://schemas.microsoft.com/office/drawing/2014/main" id="{58D5A183-BFBD-6A43-B00D-BBB44A50D450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1749400" y="3276600"/>
            <a:ext cx="764050" cy="9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55" name="Google Shape;119;g5c72dfc941_2_39">
            <a:extLst>
              <a:ext uri="{FF2B5EF4-FFF2-40B4-BE49-F238E27FC236}">
                <a16:creationId xmlns:a16="http://schemas.microsoft.com/office/drawing/2014/main" id="{73E105EB-A7CD-0145-9157-AF6FAA703D58}"/>
              </a:ext>
            </a:extLst>
          </p:cNvPr>
          <p:cNvGraphicFramePr/>
          <p:nvPr/>
        </p:nvGraphicFramePr>
        <p:xfrm>
          <a:off x="6224000" y="2024000"/>
          <a:ext cx="2644500" cy="2505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" name="Google Shape;120;g5c72dfc941_2_39">
            <a:extLst>
              <a:ext uri="{FF2B5EF4-FFF2-40B4-BE49-F238E27FC236}">
                <a16:creationId xmlns:a16="http://schemas.microsoft.com/office/drawing/2014/main" id="{D666854E-C466-194F-AC57-1F8E8185480C}"/>
              </a:ext>
            </a:extLst>
          </p:cNvPr>
          <p:cNvSpPr txBox="1"/>
          <p:nvPr/>
        </p:nvSpPr>
        <p:spPr>
          <a:xfrm>
            <a:off x="6401366" y="2926350"/>
            <a:ext cx="2379384" cy="537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dk1"/>
                </a:solidFill>
              </a:rPr>
              <a:t>LOTUS Compute nodes </a:t>
            </a:r>
            <a:endParaRPr b="1" dirty="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dk1"/>
                </a:solidFill>
              </a:rPr>
              <a:t>(8k cores)</a:t>
            </a:r>
            <a:endParaRPr b="1" dirty="0"/>
          </a:p>
        </p:txBody>
      </p:sp>
      <p:cxnSp>
        <p:nvCxnSpPr>
          <p:cNvPr id="59" name="Google Shape;123;g5c72dfc941_2_39">
            <a:extLst>
              <a:ext uri="{FF2B5EF4-FFF2-40B4-BE49-F238E27FC236}">
                <a16:creationId xmlns:a16="http://schemas.microsoft.com/office/drawing/2014/main" id="{66CF9805-51BF-8B4D-816D-869387385A24}"/>
              </a:ext>
            </a:extLst>
          </p:cNvPr>
          <p:cNvCxnSpPr/>
          <p:nvPr/>
        </p:nvCxnSpPr>
        <p:spPr>
          <a:xfrm rot="5400000">
            <a:off x="6146250" y="4936000"/>
            <a:ext cx="8172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124;g5c72dfc941_2_39">
            <a:extLst>
              <a:ext uri="{FF2B5EF4-FFF2-40B4-BE49-F238E27FC236}">
                <a16:creationId xmlns:a16="http://schemas.microsoft.com/office/drawing/2014/main" id="{2E5B21DA-EA75-7840-A03D-E0D398C2E448}"/>
              </a:ext>
            </a:extLst>
          </p:cNvPr>
          <p:cNvCxnSpPr/>
          <p:nvPr/>
        </p:nvCxnSpPr>
        <p:spPr>
          <a:xfrm rot="5400000">
            <a:off x="7552675" y="4968888"/>
            <a:ext cx="817200" cy="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1" name="Google Shape;125;g5c72dfc941_2_39">
            <a:extLst>
              <a:ext uri="{FF2B5EF4-FFF2-40B4-BE49-F238E27FC236}">
                <a16:creationId xmlns:a16="http://schemas.microsoft.com/office/drawing/2014/main" id="{B45422D4-E191-E346-BC9A-F94C35BFEC42}"/>
              </a:ext>
            </a:extLst>
          </p:cNvPr>
          <p:cNvGrpSpPr/>
          <p:nvPr/>
        </p:nvGrpSpPr>
        <p:grpSpPr>
          <a:xfrm>
            <a:off x="1398650" y="5009425"/>
            <a:ext cx="1235700" cy="1087500"/>
            <a:chOff x="636650" y="5009425"/>
            <a:chExt cx="1235700" cy="1087500"/>
          </a:xfrm>
        </p:grpSpPr>
        <p:sp>
          <p:nvSpPr>
            <p:cNvPr id="62" name="Google Shape;126;g5c72dfc941_2_39">
              <a:extLst>
                <a:ext uri="{FF2B5EF4-FFF2-40B4-BE49-F238E27FC236}">
                  <a16:creationId xmlns:a16="http://schemas.microsoft.com/office/drawing/2014/main" id="{EB8D6359-3041-DA44-AC05-F9A659905FFD}"/>
                </a:ext>
              </a:extLst>
            </p:cNvPr>
            <p:cNvSpPr/>
            <p:nvPr/>
          </p:nvSpPr>
          <p:spPr>
            <a:xfrm>
              <a:off x="636650" y="5009425"/>
              <a:ext cx="1235700" cy="1087500"/>
            </a:xfrm>
            <a:prstGeom prst="can">
              <a:avLst>
                <a:gd name="adj" fmla="val 25000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127;g5c72dfc941_2_39">
              <a:extLst>
                <a:ext uri="{FF2B5EF4-FFF2-40B4-BE49-F238E27FC236}">
                  <a16:creationId xmlns:a16="http://schemas.microsoft.com/office/drawing/2014/main" id="{8C7EE7FC-47C6-8447-935C-96B51B3F409C}"/>
                </a:ext>
              </a:extLst>
            </p:cNvPr>
            <p:cNvSpPr txBox="1"/>
            <p:nvPr/>
          </p:nvSpPr>
          <p:spPr>
            <a:xfrm>
              <a:off x="763250" y="5288275"/>
              <a:ext cx="889800" cy="4572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-US" dirty="0"/>
                <a:t>CEDA Archive</a:t>
              </a:r>
              <a:endParaRPr dirty="0"/>
            </a:p>
          </p:txBody>
        </p:sp>
      </p:grpSp>
      <p:cxnSp>
        <p:nvCxnSpPr>
          <p:cNvPr id="64" name="Google Shape;128;g5c72dfc941_2_39">
            <a:extLst>
              <a:ext uri="{FF2B5EF4-FFF2-40B4-BE49-F238E27FC236}">
                <a16:creationId xmlns:a16="http://schemas.microsoft.com/office/drawing/2014/main" id="{C249F7E6-AE5C-DA48-B05A-D483E93416AD}"/>
              </a:ext>
            </a:extLst>
          </p:cNvPr>
          <p:cNvCxnSpPr/>
          <p:nvPr/>
        </p:nvCxnSpPr>
        <p:spPr>
          <a:xfrm rot="-5400000" flipH="1">
            <a:off x="3758075" y="4002975"/>
            <a:ext cx="1206300" cy="846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129;g5c72dfc941_2_39">
            <a:extLst>
              <a:ext uri="{FF2B5EF4-FFF2-40B4-BE49-F238E27FC236}">
                <a16:creationId xmlns:a16="http://schemas.microsoft.com/office/drawing/2014/main" id="{609D4B22-B709-A841-B843-5071958F0652}"/>
              </a:ext>
            </a:extLst>
          </p:cNvPr>
          <p:cNvCxnSpPr/>
          <p:nvPr/>
        </p:nvCxnSpPr>
        <p:spPr>
          <a:xfrm flipH="1">
            <a:off x="2470850" y="4182900"/>
            <a:ext cx="3774300" cy="84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6" name="Google Shape;130;g5c72dfc941_2_39">
            <a:extLst>
              <a:ext uri="{FF2B5EF4-FFF2-40B4-BE49-F238E27FC236}">
                <a16:creationId xmlns:a16="http://schemas.microsoft.com/office/drawing/2014/main" id="{BBAA54C6-AA87-884B-A8DB-E796113644C1}"/>
              </a:ext>
            </a:extLst>
          </p:cNvPr>
          <p:cNvCxnSpPr/>
          <p:nvPr/>
        </p:nvCxnSpPr>
        <p:spPr>
          <a:xfrm flipH="1">
            <a:off x="3297650" y="4192625"/>
            <a:ext cx="2947500" cy="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7" name="Google Shape;131;g5c72dfc941_2_39">
            <a:extLst>
              <a:ext uri="{FF2B5EF4-FFF2-40B4-BE49-F238E27FC236}">
                <a16:creationId xmlns:a16="http://schemas.microsoft.com/office/drawing/2014/main" id="{5CA41118-B1A4-4548-A23B-738BBD5CEF06}"/>
              </a:ext>
            </a:extLst>
          </p:cNvPr>
          <p:cNvCxnSpPr/>
          <p:nvPr/>
        </p:nvCxnSpPr>
        <p:spPr>
          <a:xfrm flipH="1">
            <a:off x="4400125" y="4192625"/>
            <a:ext cx="1796400" cy="8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04912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72dfc941_0_0"/>
          <p:cNvSpPr txBox="1">
            <a:spLocks noGrp="1"/>
          </p:cNvSpPr>
          <p:nvPr>
            <p:ph type="ctrTitle"/>
          </p:nvPr>
        </p:nvSpPr>
        <p:spPr>
          <a:xfrm>
            <a:off x="406400" y="313615"/>
            <a:ext cx="8462100" cy="71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/>
              <a:t>Scientific analysis servers</a:t>
            </a:r>
            <a:endParaRPr/>
          </a:p>
        </p:txBody>
      </p:sp>
      <p:sp>
        <p:nvSpPr>
          <p:cNvPr id="138" name="Google Shape;138;g5c72dfc941_0_0"/>
          <p:cNvSpPr txBox="1"/>
          <p:nvPr/>
        </p:nvSpPr>
        <p:spPr>
          <a:xfrm>
            <a:off x="952313" y="3405060"/>
            <a:ext cx="1162200" cy="6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Write a job script </a:t>
            </a:r>
            <a:endParaRPr/>
          </a:p>
        </p:txBody>
      </p:sp>
      <p:sp>
        <p:nvSpPr>
          <p:cNvPr id="139" name="Google Shape;139;g5c72dfc941_0_0"/>
          <p:cNvSpPr txBox="1"/>
          <p:nvPr/>
        </p:nvSpPr>
        <p:spPr>
          <a:xfrm>
            <a:off x="3042147" y="3405060"/>
            <a:ext cx="1276200" cy="6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Job Queued</a:t>
            </a:r>
            <a:endParaRPr dirty="0"/>
          </a:p>
          <a:p>
            <a:r>
              <a:rPr lang="en-US" dirty="0"/>
              <a:t>    </a:t>
            </a:r>
            <a:r>
              <a:rPr lang="en-US" dirty="0" err="1"/>
              <a:t>JobID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40" name="Google Shape;140;g5c72dfc941_0_0"/>
          <p:cNvSpPr txBox="1"/>
          <p:nvPr/>
        </p:nvSpPr>
        <p:spPr>
          <a:xfrm>
            <a:off x="4880547" y="3405060"/>
            <a:ext cx="1276200" cy="6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/>
              <a:t>Job Runs</a:t>
            </a:r>
            <a:endParaRPr/>
          </a:p>
        </p:txBody>
      </p:sp>
      <p:sp>
        <p:nvSpPr>
          <p:cNvPr id="141" name="Google Shape;141;g5c72dfc941_0_0"/>
          <p:cNvSpPr txBox="1"/>
          <p:nvPr/>
        </p:nvSpPr>
        <p:spPr>
          <a:xfrm>
            <a:off x="6718947" y="3405060"/>
            <a:ext cx="1276200" cy="6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Job Finished</a:t>
            </a:r>
            <a:endParaRPr/>
          </a:p>
        </p:txBody>
      </p:sp>
      <p:sp>
        <p:nvSpPr>
          <p:cNvPr id="142" name="Google Shape;142;g5c72dfc941_0_0"/>
          <p:cNvSpPr txBox="1"/>
          <p:nvPr/>
        </p:nvSpPr>
        <p:spPr>
          <a:xfrm>
            <a:off x="474675" y="1318133"/>
            <a:ext cx="2114400" cy="88343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Test code interactively on Scientific  analysis servers </a:t>
            </a:r>
            <a:endParaRPr sz="1600" dirty="0"/>
          </a:p>
        </p:txBody>
      </p:sp>
      <p:sp>
        <p:nvSpPr>
          <p:cNvPr id="143" name="Google Shape;143;g5c72dfc941_0_0"/>
          <p:cNvSpPr txBox="1"/>
          <p:nvPr/>
        </p:nvSpPr>
        <p:spPr>
          <a:xfrm>
            <a:off x="398325" y="2521625"/>
            <a:ext cx="2267100" cy="557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/>
              <a:t>Estimate resources </a:t>
            </a:r>
            <a:endParaRPr/>
          </a:p>
        </p:txBody>
      </p:sp>
      <p:cxnSp>
        <p:nvCxnSpPr>
          <p:cNvPr id="144" name="Google Shape;144;g5c72dfc941_0_0"/>
          <p:cNvCxnSpPr>
            <a:cxnSpLocks/>
            <a:stCxn id="142" idx="2"/>
            <a:endCxn id="143" idx="0"/>
          </p:cNvCxnSpPr>
          <p:nvPr/>
        </p:nvCxnSpPr>
        <p:spPr>
          <a:xfrm>
            <a:off x="1531875" y="2201568"/>
            <a:ext cx="0" cy="3200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g5c72dfc941_0_0"/>
          <p:cNvCxnSpPr>
            <a:cxnSpLocks/>
            <a:stCxn id="143" idx="2"/>
            <a:endCxn id="138" idx="0"/>
          </p:cNvCxnSpPr>
          <p:nvPr/>
        </p:nvCxnSpPr>
        <p:spPr>
          <a:xfrm>
            <a:off x="1531875" y="3079027"/>
            <a:ext cx="1538" cy="32603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g5c72dfc941_0_0"/>
          <p:cNvCxnSpPr>
            <a:cxnSpLocks/>
            <a:stCxn id="138" idx="3"/>
            <a:endCxn id="139" idx="1"/>
          </p:cNvCxnSpPr>
          <p:nvPr/>
        </p:nvCxnSpPr>
        <p:spPr>
          <a:xfrm>
            <a:off x="2114513" y="3743160"/>
            <a:ext cx="92763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g5c72dfc941_0_0"/>
          <p:cNvCxnSpPr>
            <a:cxnSpLocks/>
            <a:stCxn id="139" idx="3"/>
            <a:endCxn id="140" idx="1"/>
          </p:cNvCxnSpPr>
          <p:nvPr/>
        </p:nvCxnSpPr>
        <p:spPr>
          <a:xfrm>
            <a:off x="4318347" y="3743160"/>
            <a:ext cx="56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g5c72dfc941_0_0"/>
          <p:cNvCxnSpPr>
            <a:stCxn id="140" idx="3"/>
            <a:endCxn id="141" idx="1"/>
          </p:cNvCxnSpPr>
          <p:nvPr/>
        </p:nvCxnSpPr>
        <p:spPr>
          <a:xfrm>
            <a:off x="6156747" y="3743160"/>
            <a:ext cx="56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g5c72dfc941_0_0"/>
          <p:cNvSpPr txBox="1"/>
          <p:nvPr/>
        </p:nvSpPr>
        <p:spPr>
          <a:xfrm>
            <a:off x="2229405" y="3374319"/>
            <a:ext cx="697853" cy="29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bsub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150" name="Google Shape;150;g5c72dfc941_0_0"/>
          <p:cNvCxnSpPr>
            <a:stCxn id="141" idx="2"/>
          </p:cNvCxnSpPr>
          <p:nvPr/>
        </p:nvCxnSpPr>
        <p:spPr>
          <a:xfrm>
            <a:off x="7357047" y="4081260"/>
            <a:ext cx="9600" cy="6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g5c72dfc941_0_0"/>
          <p:cNvSpPr txBox="1"/>
          <p:nvPr/>
        </p:nvSpPr>
        <p:spPr>
          <a:xfrm>
            <a:off x="6795147" y="4700460"/>
            <a:ext cx="1200000" cy="6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Output &amp;</a:t>
            </a:r>
            <a:br>
              <a:rPr lang="en-US" dirty="0"/>
            </a:br>
            <a:r>
              <a:rPr lang="en-US" dirty="0"/>
              <a:t>error files</a:t>
            </a:r>
            <a:endParaRPr dirty="0"/>
          </a:p>
        </p:txBody>
      </p:sp>
      <p:cxnSp>
        <p:nvCxnSpPr>
          <p:cNvPr id="152" name="Google Shape;152;g5c72dfc941_0_0"/>
          <p:cNvCxnSpPr>
            <a:cxnSpLocks/>
            <a:stCxn id="140" idx="2"/>
            <a:endCxn id="139" idx="2"/>
          </p:cNvCxnSpPr>
          <p:nvPr/>
        </p:nvCxnSpPr>
        <p:spPr>
          <a:xfrm rot="5400000">
            <a:off x="4599147" y="3162360"/>
            <a:ext cx="600" cy="18384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3" name="Google Shape;153;g5c72dfc941_0_0"/>
          <p:cNvSpPr txBox="1"/>
          <p:nvPr/>
        </p:nvSpPr>
        <p:spPr>
          <a:xfrm>
            <a:off x="3680247" y="4252710"/>
            <a:ext cx="19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FF0000"/>
                </a:solidFill>
              </a:rPr>
              <a:t>Job status command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54" name="Google Shape;154;g5c72dfc941_0_0"/>
          <p:cNvCxnSpPr>
            <a:cxnSpLocks/>
            <a:stCxn id="140" idx="0"/>
            <a:endCxn id="139" idx="0"/>
          </p:cNvCxnSpPr>
          <p:nvPr/>
        </p:nvCxnSpPr>
        <p:spPr>
          <a:xfrm rot="5400000">
            <a:off x="4599147" y="2486160"/>
            <a:ext cx="600" cy="1838400"/>
          </a:xfrm>
          <a:prstGeom prst="bentConnector3">
            <a:avLst>
              <a:gd name="adj1" fmla="val -45196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5" name="Google Shape;155;g5c72dfc941_0_0"/>
          <p:cNvSpPr txBox="1"/>
          <p:nvPr/>
        </p:nvSpPr>
        <p:spPr>
          <a:xfrm>
            <a:off x="3661197" y="2764410"/>
            <a:ext cx="19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Job control command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27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08C4-E552-B64F-ADA9-7EB0B514FE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Access to CEDA Archive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9890-77FE-FD4A-9AA6-3F7477939C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8300" y="1494263"/>
            <a:ext cx="4995437" cy="41801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“Moving the compute to the data…”</a:t>
            </a:r>
          </a:p>
          <a:p>
            <a:endParaRPr lang="en-US" dirty="0"/>
          </a:p>
          <a:p>
            <a:r>
              <a:rPr lang="en-US" b="1" dirty="0"/>
              <a:t>7 Petabytes </a:t>
            </a:r>
            <a:r>
              <a:rPr lang="en-US" dirty="0"/>
              <a:t>of CEDA archive data is available online in JASMIN</a:t>
            </a:r>
          </a:p>
          <a:p>
            <a:pPr lvl="1"/>
            <a:r>
              <a:rPr lang="en-US" dirty="0">
                <a:solidFill>
                  <a:srgbClr val="63666A"/>
                </a:solidFill>
              </a:rPr>
              <a:t>File systems mounted read-only throughout</a:t>
            </a:r>
          </a:p>
          <a:p>
            <a:pPr lvl="1"/>
            <a:r>
              <a:rPr lang="en-US" dirty="0">
                <a:solidFill>
                  <a:srgbClr val="63666A"/>
                </a:solidFill>
              </a:rPr>
              <a:t>Can be processed in-place (no need to copy)</a:t>
            </a:r>
          </a:p>
          <a:p>
            <a:pPr lvl="1"/>
            <a:r>
              <a:rPr lang="en-US" dirty="0">
                <a:solidFill>
                  <a:srgbClr val="63666A"/>
                </a:solidFill>
              </a:rPr>
              <a:t>Some large datasets are kept partly near-line</a:t>
            </a:r>
          </a:p>
          <a:p>
            <a:pPr lvl="2"/>
            <a:r>
              <a:rPr lang="en-US" dirty="0">
                <a:solidFill>
                  <a:srgbClr val="63666A"/>
                </a:solidFill>
              </a:rPr>
              <a:t>Near-Line Archive (NLA) service to stage data</a:t>
            </a:r>
          </a:p>
          <a:p>
            <a:pPr lvl="1"/>
            <a:r>
              <a:rPr lang="en-US" dirty="0">
                <a:solidFill>
                  <a:srgbClr val="63666A"/>
                </a:solidFill>
              </a:rPr>
              <a:t>Access permissions reflect those of your </a:t>
            </a:r>
            <a:r>
              <a:rPr lang="en-US" b="1" dirty="0">
                <a:solidFill>
                  <a:srgbClr val="63666A"/>
                </a:solidFill>
              </a:rPr>
              <a:t>CEDA</a:t>
            </a:r>
            <a:r>
              <a:rPr lang="en-US" dirty="0">
                <a:solidFill>
                  <a:srgbClr val="63666A"/>
                </a:solidFill>
              </a:rPr>
              <a:t> account (must be linked)</a:t>
            </a:r>
          </a:p>
          <a:p>
            <a:r>
              <a:rPr lang="en-US" dirty="0"/>
              <a:t>CEDA Archive is a “tenant” of JASMIN</a:t>
            </a:r>
          </a:p>
          <a:p>
            <a:pPr lvl="1"/>
            <a:r>
              <a:rPr lang="en-US" dirty="0">
                <a:solidFill>
                  <a:srgbClr val="63666A"/>
                </a:solidFill>
              </a:rPr>
              <a:t>CEDA Archive services (catalogue, download) hosted on JASMIN</a:t>
            </a:r>
          </a:p>
          <a:p>
            <a:pPr lvl="1"/>
            <a:endParaRPr lang="en-US" dirty="0"/>
          </a:p>
          <a:p>
            <a:r>
              <a:rPr lang="en-US" dirty="0"/>
              <a:t>JASMIN </a:t>
            </a:r>
            <a:r>
              <a:rPr lang="en-US" b="1" i="1" dirty="0">
                <a:solidFill>
                  <a:srgbClr val="FF0000"/>
                </a:solidFill>
              </a:rPr>
              <a:t>is not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the CEDA Archive</a:t>
            </a:r>
          </a:p>
          <a:p>
            <a:pPr lvl="1"/>
            <a:r>
              <a:rPr lang="en-US" dirty="0">
                <a:solidFill>
                  <a:srgbClr val="63666A"/>
                </a:solidFill>
              </a:rPr>
              <a:t>Leaving your data in your GWS </a:t>
            </a:r>
            <a:r>
              <a:rPr lang="en-US" b="1" i="1" dirty="0">
                <a:solidFill>
                  <a:srgbClr val="FF0000"/>
                </a:solidFill>
              </a:rPr>
              <a:t>is not</a:t>
            </a:r>
            <a:r>
              <a:rPr lang="en-US" dirty="0">
                <a:solidFill>
                  <a:srgbClr val="63666A"/>
                </a:solidFill>
              </a:rPr>
              <a:t> long term data curation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534CC-60B0-C947-8BCF-ED964D5976E8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87" r="10428"/>
          <a:stretch/>
        </p:blipFill>
        <p:spPr>
          <a:xfrm>
            <a:off x="5201303" y="3584322"/>
            <a:ext cx="3667197" cy="2161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A7B8E1-1383-7E42-A40E-2325E7AB2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92" y="1326994"/>
            <a:ext cx="3256808" cy="21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CCA3BF9-0F22-2E47-B61F-15471BEF7913}"/>
              </a:ext>
            </a:extLst>
          </p:cNvPr>
          <p:cNvSpPr/>
          <p:nvPr/>
        </p:nvSpPr>
        <p:spPr>
          <a:xfrm>
            <a:off x="6244573" y="4016576"/>
            <a:ext cx="1327085" cy="1735295"/>
          </a:xfrm>
          <a:prstGeom prst="roundRect">
            <a:avLst>
              <a:gd name="adj" fmla="val 2788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FE78F66-915B-A84F-B19D-FB0C9EE35C36}"/>
              </a:ext>
            </a:extLst>
          </p:cNvPr>
          <p:cNvSpPr/>
          <p:nvPr/>
        </p:nvSpPr>
        <p:spPr>
          <a:xfrm>
            <a:off x="563937" y="2058098"/>
            <a:ext cx="4529942" cy="2093035"/>
          </a:xfrm>
          <a:prstGeom prst="roundRect">
            <a:avLst>
              <a:gd name="adj" fmla="val 2788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5EF6E-9680-444C-9C55-94EAA4E59F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transfer services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ABFE4F-A3C7-4D49-979C-5C239ACA0B22}"/>
              </a:ext>
            </a:extLst>
          </p:cNvPr>
          <p:cNvSpPr/>
          <p:nvPr/>
        </p:nvSpPr>
        <p:spPr>
          <a:xfrm>
            <a:off x="1308815" y="2584675"/>
            <a:ext cx="867960" cy="360407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analysis</a:t>
            </a:r>
          </a:p>
          <a:p>
            <a:pPr algn="ctr"/>
            <a:r>
              <a:rPr lang="en-US" sz="900" dirty="0"/>
              <a:t>compute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D1EE91-5DEA-CE41-B7A7-C5B320F6BB88}"/>
              </a:ext>
            </a:extLst>
          </p:cNvPr>
          <p:cNvSpPr/>
          <p:nvPr/>
        </p:nvSpPr>
        <p:spPr>
          <a:xfrm>
            <a:off x="4282317" y="2107911"/>
            <a:ext cx="488290" cy="22585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login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BC1C28-ACA6-D74B-ACDA-AA773177BA03}"/>
              </a:ext>
            </a:extLst>
          </p:cNvPr>
          <p:cNvSpPr/>
          <p:nvPr/>
        </p:nvSpPr>
        <p:spPr>
          <a:xfrm>
            <a:off x="4282317" y="2407235"/>
            <a:ext cx="488290" cy="241524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xfer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249432-B4D3-B643-9F99-847520CAB24C}"/>
              </a:ext>
            </a:extLst>
          </p:cNvPr>
          <p:cNvSpPr/>
          <p:nvPr/>
        </p:nvSpPr>
        <p:spPr>
          <a:xfrm>
            <a:off x="3410314" y="2832590"/>
            <a:ext cx="685871" cy="27670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batch compute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D7370A-5C10-4546-B5DA-694E5A14FA39}"/>
              </a:ext>
            </a:extLst>
          </p:cNvPr>
          <p:cNvSpPr/>
          <p:nvPr/>
        </p:nvSpPr>
        <p:spPr>
          <a:xfrm>
            <a:off x="2165868" y="3576064"/>
            <a:ext cx="1040830" cy="20418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jasmin</a:t>
            </a:r>
            <a:r>
              <a:rPr lang="en-US" sz="900" dirty="0"/>
              <a:t> cloud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9CAB06-504D-6447-BC47-DB162620B44A}"/>
              </a:ext>
            </a:extLst>
          </p:cNvPr>
          <p:cNvSpPr/>
          <p:nvPr/>
        </p:nvSpPr>
        <p:spPr>
          <a:xfrm>
            <a:off x="2484230" y="2151493"/>
            <a:ext cx="779807" cy="48439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managed analysis compute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FB696B9-6DC9-C74A-A9A2-E593C15D07FD}"/>
              </a:ext>
            </a:extLst>
          </p:cNvPr>
          <p:cNvSpPr/>
          <p:nvPr/>
        </p:nvSpPr>
        <p:spPr>
          <a:xfrm>
            <a:off x="6307994" y="4113583"/>
            <a:ext cx="725424" cy="315625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external tenancies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44AFFA-AA5F-D148-A778-27BFA3D805CC}"/>
              </a:ext>
            </a:extLst>
          </p:cNvPr>
          <p:cNvSpPr/>
          <p:nvPr/>
        </p:nvSpPr>
        <p:spPr>
          <a:xfrm>
            <a:off x="3407512" y="3400012"/>
            <a:ext cx="688673" cy="28356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managed tenancies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EBD278-723F-8A4C-B677-F111B8D5EBBE}"/>
              </a:ext>
            </a:extLst>
          </p:cNvPr>
          <p:cNvSpPr/>
          <p:nvPr/>
        </p:nvSpPr>
        <p:spPr>
          <a:xfrm>
            <a:off x="3413238" y="2584675"/>
            <a:ext cx="400767" cy="19224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sci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086DE31-E7E8-C049-8E58-8EF551412DF3}"/>
              </a:ext>
            </a:extLst>
          </p:cNvPr>
          <p:cNvSpPr/>
          <p:nvPr/>
        </p:nvSpPr>
        <p:spPr>
          <a:xfrm>
            <a:off x="3407512" y="3162541"/>
            <a:ext cx="688674" cy="18422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software</a:t>
            </a:r>
          </a:p>
        </p:txBody>
      </p:sp>
      <p:cxnSp>
        <p:nvCxnSpPr>
          <p:cNvPr id="14" name="Straight Connector 25">
            <a:extLst>
              <a:ext uri="{FF2B5EF4-FFF2-40B4-BE49-F238E27FC236}">
                <a16:creationId xmlns:a16="http://schemas.microsoft.com/office/drawing/2014/main" id="{03137417-83B8-D142-BACF-F005C0A1978C}"/>
              </a:ext>
            </a:extLst>
          </p:cNvPr>
          <p:cNvCxnSpPr>
            <a:cxnSpLocks/>
            <a:stCxn id="4" idx="7"/>
            <a:endCxn id="9" idx="1"/>
          </p:cNvCxnSpPr>
          <p:nvPr/>
        </p:nvCxnSpPr>
        <p:spPr>
          <a:xfrm rot="5400000" flipH="1" flipV="1">
            <a:off x="2145064" y="2298290"/>
            <a:ext cx="243766" cy="434565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7">
            <a:extLst>
              <a:ext uri="{FF2B5EF4-FFF2-40B4-BE49-F238E27FC236}">
                <a16:creationId xmlns:a16="http://schemas.microsoft.com/office/drawing/2014/main" id="{2EC8894D-BA03-FB4F-9D20-832F09A4F120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 rot="16200000" flipH="1">
            <a:off x="1714839" y="3227127"/>
            <a:ext cx="785855" cy="11620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9">
            <a:extLst>
              <a:ext uri="{FF2B5EF4-FFF2-40B4-BE49-F238E27FC236}">
                <a16:creationId xmlns:a16="http://schemas.microsoft.com/office/drawing/2014/main" id="{4580029B-7202-B844-AA22-93D8E7DDF78F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3264037" y="2220836"/>
            <a:ext cx="1018280" cy="172853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2F4DE059-A1CD-444D-A964-8BA61FCB2C97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3264037" y="2393689"/>
            <a:ext cx="1018280" cy="13430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288DB8-DD89-3248-A352-D60F982E2B8A}"/>
              </a:ext>
            </a:extLst>
          </p:cNvPr>
          <p:cNvCxnSpPr>
            <a:cxnSpLocks/>
            <a:stCxn id="9" idx="3"/>
            <a:endCxn id="9" idx="3"/>
          </p:cNvCxnSpPr>
          <p:nvPr/>
        </p:nvCxnSpPr>
        <p:spPr>
          <a:xfrm>
            <a:off x="3264037" y="239368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14F2EE3-5E7F-8548-ADF2-B4C80C101187}"/>
              </a:ext>
            </a:extLst>
          </p:cNvPr>
          <p:cNvCxnSpPr>
            <a:cxnSpLocks/>
            <a:stCxn id="9" idx="2"/>
            <a:endCxn id="12" idx="1"/>
          </p:cNvCxnSpPr>
          <p:nvPr/>
        </p:nvCxnSpPr>
        <p:spPr>
          <a:xfrm rot="16200000" flipH="1">
            <a:off x="3121229" y="2388790"/>
            <a:ext cx="44915" cy="53910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C578CF2-C0F7-8C47-8566-BA8F12DB08D3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2974695" y="2535324"/>
            <a:ext cx="335059" cy="536180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8A7D31B-2431-834B-891F-0E63BF7389D8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2831438" y="2678581"/>
            <a:ext cx="618770" cy="53337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0DD9106-136A-AB48-8A2E-B24DB445F91F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206698" y="3541793"/>
            <a:ext cx="200814" cy="136364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B36CA63-ADC2-5449-BC54-DA768F1DDA44}"/>
              </a:ext>
            </a:extLst>
          </p:cNvPr>
          <p:cNvSpPr txBox="1"/>
          <p:nvPr/>
        </p:nvSpPr>
        <p:spPr>
          <a:xfrm>
            <a:off x="6002633" y="1045235"/>
            <a:ext cx="925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Firewall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1B82C3-C7D5-554B-9DA1-4E13457D6C6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206698" y="3678157"/>
            <a:ext cx="3101296" cy="593239"/>
          </a:xfrm>
          <a:prstGeom prst="bentConnector3">
            <a:avLst>
              <a:gd name="adj1" fmla="val 309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4AD15FA-5968-DF41-A6B3-DA2AD6430138}"/>
              </a:ext>
            </a:extLst>
          </p:cNvPr>
          <p:cNvSpPr/>
          <p:nvPr/>
        </p:nvSpPr>
        <p:spPr>
          <a:xfrm>
            <a:off x="6304967" y="4496061"/>
            <a:ext cx="1119207" cy="1159975"/>
          </a:xfrm>
          <a:prstGeom prst="roundRect">
            <a:avLst>
              <a:gd name="adj" fmla="val 2788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900" dirty="0"/>
              <a:t>Data Transfer Zone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83B2BDA-E3FC-9944-B56B-7458BF43708C}"/>
              </a:ext>
            </a:extLst>
          </p:cNvPr>
          <p:cNvCxnSpPr>
            <a:cxnSpLocks/>
          </p:cNvCxnSpPr>
          <p:nvPr/>
        </p:nvCxnSpPr>
        <p:spPr>
          <a:xfrm>
            <a:off x="8868500" y="1109272"/>
            <a:ext cx="0" cy="476926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8DBE93F-B23F-2346-A2FF-C13FBAA3D063}"/>
              </a:ext>
            </a:extLst>
          </p:cNvPr>
          <p:cNvCxnSpPr>
            <a:cxnSpLocks/>
          </p:cNvCxnSpPr>
          <p:nvPr/>
        </p:nvCxnSpPr>
        <p:spPr>
          <a:xfrm>
            <a:off x="5869325" y="1553518"/>
            <a:ext cx="298306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36A7371-416F-994F-877C-6324AE346370}"/>
              </a:ext>
            </a:extLst>
          </p:cNvPr>
          <p:cNvCxnSpPr>
            <a:cxnSpLocks/>
            <a:stCxn id="82" idx="4"/>
          </p:cNvCxnSpPr>
          <p:nvPr/>
        </p:nvCxnSpPr>
        <p:spPr>
          <a:xfrm>
            <a:off x="8454446" y="4884224"/>
            <a:ext cx="39794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385F05B8-85C1-4F47-9455-D34FA1218C50}"/>
              </a:ext>
            </a:extLst>
          </p:cNvPr>
          <p:cNvSpPr txBox="1"/>
          <p:nvPr/>
        </p:nvSpPr>
        <p:spPr>
          <a:xfrm>
            <a:off x="8167579" y="3134074"/>
            <a:ext cx="9254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To JANET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87D8A484-BDD7-4F48-8CC7-637F17B1C330}"/>
              </a:ext>
            </a:extLst>
          </p:cNvPr>
          <p:cNvSpPr/>
          <p:nvPr/>
        </p:nvSpPr>
        <p:spPr>
          <a:xfrm>
            <a:off x="6382954" y="4696653"/>
            <a:ext cx="586426" cy="241524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xfer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1957CAC9-E379-5A4D-BD73-D49DB9DB833F}"/>
              </a:ext>
            </a:extLst>
          </p:cNvPr>
          <p:cNvSpPr/>
          <p:nvPr/>
        </p:nvSpPr>
        <p:spPr>
          <a:xfrm>
            <a:off x="6382953" y="5012606"/>
            <a:ext cx="586427" cy="241524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FTP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92DEACFB-A389-0443-9190-3D7903E91E58}"/>
              </a:ext>
            </a:extLst>
          </p:cNvPr>
          <p:cNvSpPr/>
          <p:nvPr/>
        </p:nvSpPr>
        <p:spPr>
          <a:xfrm>
            <a:off x="6382952" y="5328558"/>
            <a:ext cx="586427" cy="264391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</a:rPr>
              <a:t>Globus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61CDFD-6A31-1C45-8ACF-8C798BF35CE3}"/>
              </a:ext>
            </a:extLst>
          </p:cNvPr>
          <p:cNvSpPr/>
          <p:nvPr/>
        </p:nvSpPr>
        <p:spPr>
          <a:xfrm>
            <a:off x="616222" y="3546960"/>
            <a:ext cx="867600" cy="36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storage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548C092-E18C-A34B-8CFF-2F774BA84F9D}"/>
              </a:ext>
            </a:extLst>
          </p:cNvPr>
          <p:cNvSpPr/>
          <p:nvPr/>
        </p:nvSpPr>
        <p:spPr>
          <a:xfrm>
            <a:off x="563937" y="1141283"/>
            <a:ext cx="4529941" cy="826025"/>
          </a:xfrm>
          <a:prstGeom prst="roundRect">
            <a:avLst>
              <a:gd name="adj" fmla="val 2788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046936-34AD-4C4C-87C3-E477044C9342}"/>
              </a:ext>
            </a:extLst>
          </p:cNvPr>
          <p:cNvCxnSpPr>
            <a:cxnSpLocks/>
          </p:cNvCxnSpPr>
          <p:nvPr/>
        </p:nvCxnSpPr>
        <p:spPr>
          <a:xfrm flipH="1">
            <a:off x="6002009" y="1288536"/>
            <a:ext cx="1" cy="4604941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2F38F55-E39E-1A48-A424-BDE225E4F8CF}"/>
              </a:ext>
            </a:extLst>
          </p:cNvPr>
          <p:cNvSpPr/>
          <p:nvPr/>
        </p:nvSpPr>
        <p:spPr>
          <a:xfrm>
            <a:off x="1308815" y="1378624"/>
            <a:ext cx="1070593" cy="465243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Other STFC Department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6501FB9B-D228-EC4E-89FB-532C1A917D43}"/>
              </a:ext>
            </a:extLst>
          </p:cNvPr>
          <p:cNvSpPr/>
          <p:nvPr/>
        </p:nvSpPr>
        <p:spPr>
          <a:xfrm>
            <a:off x="5210622" y="1383752"/>
            <a:ext cx="658703" cy="339532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router</a:t>
            </a:r>
          </a:p>
        </p:txBody>
      </p:sp>
      <p:sp>
        <p:nvSpPr>
          <p:cNvPr id="66" name="Can 65">
            <a:extLst>
              <a:ext uri="{FF2B5EF4-FFF2-40B4-BE49-F238E27FC236}">
                <a16:creationId xmlns:a16="http://schemas.microsoft.com/office/drawing/2014/main" id="{09523059-8F12-874E-92A6-DF8AC5367D85}"/>
              </a:ext>
            </a:extLst>
          </p:cNvPr>
          <p:cNvSpPr/>
          <p:nvPr/>
        </p:nvSpPr>
        <p:spPr>
          <a:xfrm>
            <a:off x="5215122" y="2803414"/>
            <a:ext cx="658703" cy="339532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router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CFA37FF-AF24-0E42-8A36-FB1874E3C9F1}"/>
              </a:ext>
            </a:extLst>
          </p:cNvPr>
          <p:cNvCxnSpPr>
            <a:cxnSpLocks/>
          </p:cNvCxnSpPr>
          <p:nvPr/>
        </p:nvCxnSpPr>
        <p:spPr>
          <a:xfrm>
            <a:off x="5885432" y="2951410"/>
            <a:ext cx="298306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C843644-2B35-874C-9DB6-3BD976638AF9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5093878" y="2973180"/>
            <a:ext cx="1212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9F00181-3863-7D46-9413-17CC2316C8A0}"/>
              </a:ext>
            </a:extLst>
          </p:cNvPr>
          <p:cNvCxnSpPr>
            <a:cxnSpLocks/>
            <a:stCxn id="62" idx="3"/>
            <a:endCxn id="53" idx="2"/>
          </p:cNvCxnSpPr>
          <p:nvPr/>
        </p:nvCxnSpPr>
        <p:spPr>
          <a:xfrm flipV="1">
            <a:off x="5093878" y="1553518"/>
            <a:ext cx="116744" cy="77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n 81">
            <a:extLst>
              <a:ext uri="{FF2B5EF4-FFF2-40B4-BE49-F238E27FC236}">
                <a16:creationId xmlns:a16="http://schemas.microsoft.com/office/drawing/2014/main" id="{6AB43A3D-AF81-D24B-9EDC-4F21A9F0B34D}"/>
              </a:ext>
            </a:extLst>
          </p:cNvPr>
          <p:cNvSpPr/>
          <p:nvPr/>
        </p:nvSpPr>
        <p:spPr>
          <a:xfrm>
            <a:off x="7795743" y="4714458"/>
            <a:ext cx="658703" cy="339532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router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E9E3A53-5A15-AF4F-B7C6-3059E39AD120}"/>
              </a:ext>
            </a:extLst>
          </p:cNvPr>
          <p:cNvCxnSpPr>
            <a:cxnSpLocks/>
            <a:stCxn id="85" idx="3"/>
            <a:endCxn id="82" idx="2"/>
          </p:cNvCxnSpPr>
          <p:nvPr/>
        </p:nvCxnSpPr>
        <p:spPr>
          <a:xfrm>
            <a:off x="7571658" y="4884224"/>
            <a:ext cx="2240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284E442-AFF2-C44E-8920-ABF3E19ADA1B}"/>
              </a:ext>
            </a:extLst>
          </p:cNvPr>
          <p:cNvCxnSpPr/>
          <p:nvPr/>
        </p:nvCxnSpPr>
        <p:spPr>
          <a:xfrm>
            <a:off x="4770607" y="2210485"/>
            <a:ext cx="143454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52D61F2-5822-E242-AF5C-7FE61819EBD2}"/>
              </a:ext>
            </a:extLst>
          </p:cNvPr>
          <p:cNvCxnSpPr/>
          <p:nvPr/>
        </p:nvCxnSpPr>
        <p:spPr>
          <a:xfrm>
            <a:off x="4770607" y="2527997"/>
            <a:ext cx="143454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D8A422FD-4D8A-3E4B-AAF9-2222945CC181}"/>
              </a:ext>
            </a:extLst>
          </p:cNvPr>
          <p:cNvSpPr/>
          <p:nvPr/>
        </p:nvSpPr>
        <p:spPr>
          <a:xfrm>
            <a:off x="6205152" y="2138442"/>
            <a:ext cx="144000" cy="14295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5383532-CA1B-7640-A83E-D51DB306D168}"/>
              </a:ext>
            </a:extLst>
          </p:cNvPr>
          <p:cNvSpPr/>
          <p:nvPr/>
        </p:nvSpPr>
        <p:spPr>
          <a:xfrm>
            <a:off x="6205152" y="2453094"/>
            <a:ext cx="144000" cy="14295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ACCD7157-751B-034A-8D8D-19EBC20E34D6}"/>
              </a:ext>
            </a:extLst>
          </p:cNvPr>
          <p:cNvCxnSpPr>
            <a:stCxn id="38" idx="0"/>
            <a:endCxn id="4" idx="2"/>
          </p:cNvCxnSpPr>
          <p:nvPr/>
        </p:nvCxnSpPr>
        <p:spPr>
          <a:xfrm rot="5400000" flipH="1" flipV="1">
            <a:off x="788378" y="3026524"/>
            <a:ext cx="782081" cy="25879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BC878E9A-6D33-7848-9ED4-651E39DF4DB3}"/>
              </a:ext>
            </a:extLst>
          </p:cNvPr>
          <p:cNvCxnSpPr>
            <a:cxnSpLocks/>
            <a:stCxn id="38" idx="4"/>
            <a:endCxn id="85" idx="1"/>
          </p:cNvCxnSpPr>
          <p:nvPr/>
        </p:nvCxnSpPr>
        <p:spPr>
          <a:xfrm rot="16200000" flipH="1">
            <a:off x="3158665" y="1798316"/>
            <a:ext cx="977264" cy="5194551"/>
          </a:xfrm>
          <a:prstGeom prst="bentConnector2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20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08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5" grpId="0"/>
      <p:bldP spid="25" grpId="1"/>
      <p:bldP spid="94" grpId="0" animBg="1"/>
      <p:bldP spid="124" grpId="0"/>
      <p:bldP spid="128" grpId="0" animBg="1"/>
      <p:bldP spid="129" grpId="0" animBg="1"/>
      <p:bldP spid="130" grpId="0" animBg="1"/>
      <p:bldP spid="38" grpId="0" animBg="1"/>
      <p:bldP spid="62" grpId="0" animBg="1"/>
      <p:bldP spid="63" grpId="0" animBg="1"/>
      <p:bldP spid="53" grpId="0" animBg="1"/>
      <p:bldP spid="66" grpId="0" animBg="1"/>
      <p:bldP spid="82" grpId="0" animBg="1"/>
      <p:bldP spid="82" grpId="1" animBg="1"/>
      <p:bldP spid="80" grpId="0" animBg="1"/>
      <p:bldP spid="9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EF6E-9680-444C-9C55-94EAA4E59F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transfer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304F-478F-BC4E-989B-68CAD876CD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Range of tools provided for transfer of data into/out of JASMIN</a:t>
            </a:r>
          </a:p>
          <a:p>
            <a:pPr marL="1028700" lvl="1" indent="-342900"/>
            <a:r>
              <a:rPr lang="en-US" dirty="0">
                <a:solidFill>
                  <a:srgbClr val="63666A"/>
                </a:solidFill>
              </a:rPr>
              <a:t>All xfer servers</a:t>
            </a:r>
          </a:p>
          <a:p>
            <a:pPr marL="1485900" lvl="2" indent="-342900"/>
            <a:r>
              <a:rPr lang="en-US" sz="1800" dirty="0" err="1">
                <a:solidFill>
                  <a:srgbClr val="6366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dirty="0">
                <a:solidFill>
                  <a:srgbClr val="63666A"/>
                </a:solidFill>
              </a:rPr>
              <a:t>, </a:t>
            </a:r>
            <a:r>
              <a:rPr lang="en-US" sz="1800" dirty="0" err="1">
                <a:solidFill>
                  <a:srgbClr val="6366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lang="en-US" dirty="0">
                <a:solidFill>
                  <a:srgbClr val="63666A"/>
                </a:solidFill>
              </a:rPr>
              <a:t>, </a:t>
            </a:r>
            <a:r>
              <a:rPr lang="en-US" sz="1800" dirty="0">
                <a:solidFill>
                  <a:srgbClr val="6366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sftp</a:t>
            </a:r>
            <a:r>
              <a:rPr lang="en-US" dirty="0">
                <a:solidFill>
                  <a:srgbClr val="63666A"/>
                </a:solidFill>
              </a:rPr>
              <a:t> : push or pull data</a:t>
            </a:r>
          </a:p>
          <a:p>
            <a:pPr marL="1485900" lvl="2" indent="-342900"/>
            <a:r>
              <a:rPr lang="en-US" dirty="0">
                <a:solidFill>
                  <a:srgbClr val="63666A"/>
                </a:solidFill>
              </a:rPr>
              <a:t>ftp client : pull only</a:t>
            </a:r>
          </a:p>
          <a:p>
            <a:pPr marL="1943100" lvl="3" indent="-342900"/>
            <a:r>
              <a:rPr lang="en-US" dirty="0" err="1">
                <a:solidFill>
                  <a:srgbClr val="6366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lftp</a:t>
            </a:r>
            <a:r>
              <a:rPr lang="en-US" dirty="0">
                <a:solidFill>
                  <a:srgbClr val="6366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028700" lvl="1" indent="-342900"/>
            <a:r>
              <a:rPr lang="en-US" dirty="0">
                <a:solidFill>
                  <a:srgbClr val="63666A"/>
                </a:solidFill>
              </a:rPr>
              <a:t>High </a:t>
            </a:r>
            <a:r>
              <a:rPr lang="en-US" dirty="0" err="1">
                <a:solidFill>
                  <a:srgbClr val="63666A"/>
                </a:solidFill>
              </a:rPr>
              <a:t>Perofmance</a:t>
            </a:r>
            <a:r>
              <a:rPr lang="en-US" dirty="0">
                <a:solidFill>
                  <a:srgbClr val="63666A"/>
                </a:solidFill>
              </a:rPr>
              <a:t> services</a:t>
            </a:r>
          </a:p>
          <a:p>
            <a:pPr marL="1485900" lvl="2" indent="-342900"/>
            <a:r>
              <a:rPr lang="en-US" dirty="0">
                <a:solidFill>
                  <a:srgbClr val="63666A"/>
                </a:solidFill>
              </a:rPr>
              <a:t>Xfer servers in “Data Transfer Zone”</a:t>
            </a:r>
          </a:p>
          <a:p>
            <a:pPr marL="1943100" lvl="3" indent="-342900"/>
            <a:r>
              <a:rPr lang="en-US" dirty="0" err="1">
                <a:solidFill>
                  <a:srgbClr val="63666A"/>
                </a:solidFill>
              </a:rPr>
              <a:t>jasmin</a:t>
            </a:r>
            <a:r>
              <a:rPr lang="en-US" dirty="0">
                <a:solidFill>
                  <a:srgbClr val="63666A"/>
                </a:solidFill>
              </a:rPr>
              <a:t>-xfer[23] : same tools, faster servers + </a:t>
            </a:r>
            <a:r>
              <a:rPr lang="en-US" dirty="0" err="1">
                <a:solidFill>
                  <a:srgbClr val="63666A"/>
                </a:solidFill>
              </a:rPr>
              <a:t>gridftp</a:t>
            </a:r>
            <a:r>
              <a:rPr lang="en-US" dirty="0">
                <a:solidFill>
                  <a:srgbClr val="63666A"/>
                </a:solidFill>
              </a:rPr>
              <a:t> client tools</a:t>
            </a:r>
          </a:p>
          <a:p>
            <a:pPr marL="1485900" lvl="2" indent="-342900"/>
            <a:r>
              <a:rPr lang="en-US" dirty="0">
                <a:solidFill>
                  <a:srgbClr val="63666A"/>
                </a:solidFill>
              </a:rPr>
              <a:t>Globus endpoint &amp; </a:t>
            </a:r>
            <a:r>
              <a:rPr lang="en-US" dirty="0" err="1">
                <a:solidFill>
                  <a:srgbClr val="63666A"/>
                </a:solidFill>
              </a:rPr>
              <a:t>Gridftp</a:t>
            </a:r>
            <a:r>
              <a:rPr lang="en-US" dirty="0">
                <a:solidFill>
                  <a:srgbClr val="63666A"/>
                </a:solidFill>
              </a:rPr>
              <a:t> server</a:t>
            </a:r>
          </a:p>
          <a:p>
            <a:pPr marL="1943100" lvl="3" indent="-342900"/>
            <a:r>
              <a:rPr lang="en-US" dirty="0">
                <a:solidFill>
                  <a:srgbClr val="63666A"/>
                </a:solidFill>
              </a:rPr>
              <a:t>Globus = online service for efficient bulk data transfers  over </a:t>
            </a:r>
            <a:r>
              <a:rPr lang="en-US" dirty="0" err="1">
                <a:solidFill>
                  <a:srgbClr val="63666A"/>
                </a:solidFill>
              </a:rPr>
              <a:t>gridftp</a:t>
            </a:r>
            <a:endParaRPr lang="en-US" dirty="0">
              <a:solidFill>
                <a:srgbClr val="63666A"/>
              </a:solidFill>
            </a:endParaRPr>
          </a:p>
          <a:p>
            <a:pPr marL="1485900" lvl="2" indent="-342900"/>
            <a:r>
              <a:rPr lang="en-US" dirty="0">
                <a:solidFill>
                  <a:srgbClr val="63666A"/>
                </a:solidFill>
              </a:rPr>
              <a:t>Other data-intensive services</a:t>
            </a:r>
          </a:p>
          <a:p>
            <a:pPr marL="1943100" lvl="3" indent="-342900"/>
            <a:r>
              <a:rPr lang="en-US" dirty="0">
                <a:solidFill>
                  <a:srgbClr val="63666A"/>
                </a:solidFill>
              </a:rPr>
              <a:t>ESGF, CEDA FTP download service, Archive pull services</a:t>
            </a:r>
          </a:p>
          <a:p>
            <a:pPr marL="1028700" lvl="1" indent="-342900"/>
            <a:r>
              <a:rPr lang="en-GB" dirty="0">
                <a:hlinkClick r:id="rId2"/>
              </a:rPr>
              <a:t>https://help.jasmin.ac.uk/category/217-data-transfer</a:t>
            </a:r>
            <a:endParaRPr lang="en-US" dirty="0"/>
          </a:p>
          <a:p>
            <a:pPr marL="1485900" lvl="2" indent="-342900"/>
            <a:endParaRPr lang="en-US" dirty="0"/>
          </a:p>
          <a:p>
            <a:pPr marL="1485900" lvl="2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6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417642-7C35-4B45-8CCD-64BAA420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JASMIN for?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9CBC7-FC19-A94C-9504-79F8AE7C63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8300" y="1494263"/>
            <a:ext cx="6434836" cy="41801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Supports data analysis for NERC environmental science community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scale, data-intensive science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Designed for performance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Tailored to needs of academic community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co-located with the data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CEDA Archive data (curated)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Self-managed Group Workspaces (not curated)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Flexible compute capabilities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Interactive and batch compute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JASMIN Cloud provides autonomy, scalability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D5FDD-3975-B849-A504-726D2DB2E4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430032"/>
            <a:ext cx="2162900" cy="32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73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A841F-2F37-494D-826D-7803803FB9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6F4E0-8389-754C-AF5A-DC82ACF8EB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Analysis software common to batch &amp; interactive compute</a:t>
            </a:r>
          </a:p>
          <a:p>
            <a:pPr marL="1028700" lvl="1" indent="-342900"/>
            <a:r>
              <a:rPr lang="en-GB" dirty="0">
                <a:solidFill>
                  <a:srgbClr val="63666A"/>
                </a:solidFill>
              </a:rPr>
              <a:t>Stack developed with user community</a:t>
            </a:r>
          </a:p>
          <a:p>
            <a:pPr marL="1028700" lvl="1" indent="-342900"/>
            <a:r>
              <a:rPr lang="en-GB" dirty="0">
                <a:solidFill>
                  <a:srgbClr val="63666A"/>
                </a:solidFill>
              </a:rPr>
              <a:t>JASPY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Additional tools for compiling and building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Restricted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Data movement software</a:t>
            </a:r>
          </a:p>
          <a:p>
            <a:endParaRPr lang="en-US" dirty="0"/>
          </a:p>
          <a:p>
            <a:r>
              <a:rPr lang="en-GB" dirty="0">
                <a:hlinkClick r:id="rId2"/>
              </a:rPr>
              <a:t>https://help.jasmin.ac.uk/article/273-software-on-jasmin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5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56B11-1DA9-C94F-9F24-7B6DBF3833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Your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167E5-588D-104D-930F-608F99423C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Your JASMIN account</a:t>
            </a:r>
          </a:p>
          <a:p>
            <a:pPr marL="1028700" lvl="1" indent="-342900"/>
            <a:r>
              <a:rPr lang="en-GB" dirty="0"/>
              <a:t>JASMIN account = profile to attach privileges to</a:t>
            </a:r>
          </a:p>
          <a:p>
            <a:pPr marL="1485900" lvl="2" indent="-342900"/>
            <a:r>
              <a:rPr lang="en-GB" dirty="0">
                <a:hlinkClick r:id="rId2"/>
              </a:rPr>
              <a:t>https://accounts.jasmin.ac.uk</a:t>
            </a:r>
            <a:r>
              <a:rPr lang="en-GB" dirty="0"/>
              <a:t> </a:t>
            </a:r>
          </a:p>
          <a:p>
            <a:pPr marL="1028700" lvl="1" indent="-342900"/>
            <a:r>
              <a:rPr lang="en-GB" dirty="0">
                <a:latin typeface="Courier New" panose="02070309020205020404" pitchFamily="49" charset="0"/>
              </a:rPr>
              <a:t>“</a:t>
            </a:r>
            <a:r>
              <a:rPr lang="en-GB" dirty="0" err="1">
                <a:latin typeface="Courier New" panose="02070309020205020404" pitchFamily="49" charset="0"/>
              </a:rPr>
              <a:t>jasmin</a:t>
            </a:r>
            <a:r>
              <a:rPr lang="en-GB" dirty="0">
                <a:latin typeface="Courier New" panose="02070309020205020404" pitchFamily="49" charset="0"/>
              </a:rPr>
              <a:t>-login”</a:t>
            </a:r>
            <a:r>
              <a:rPr lang="en-GB" dirty="0"/>
              <a:t> = what you need for system access</a:t>
            </a:r>
          </a:p>
          <a:p>
            <a:pPr marL="1485900" lvl="2" indent="-342900"/>
            <a:r>
              <a:rPr lang="en-GB" dirty="0"/>
              <a:t>(not everyone needs this!)</a:t>
            </a:r>
          </a:p>
          <a:p>
            <a:pPr marL="1028700" lvl="1" indent="-342900"/>
            <a:r>
              <a:rPr lang="en-GB" dirty="0"/>
              <a:t>Apply for other roles (GWSs, </a:t>
            </a:r>
            <a:r>
              <a:rPr lang="en-GB" dirty="0" err="1"/>
              <a:t>hpxfer</a:t>
            </a:r>
            <a:r>
              <a:rPr lang="en-GB" dirty="0"/>
              <a:t>, ..) on accounts portal</a:t>
            </a:r>
          </a:p>
          <a:p>
            <a:pPr marL="1485900" lvl="2" indent="-342900"/>
            <a:r>
              <a:rPr lang="en-GB" dirty="0"/>
              <a:t>GWS roles approved by GWS manager (not CEDA/JASMN team)</a:t>
            </a:r>
          </a:p>
          <a:p>
            <a:pPr marL="1028700" lvl="1" indent="-342900"/>
            <a:r>
              <a:rPr lang="en-GB" dirty="0"/>
              <a:t>Reminder emails</a:t>
            </a:r>
          </a:p>
          <a:p>
            <a:pPr marL="1485900" lvl="2" indent="-342900"/>
            <a:r>
              <a:rPr lang="en-GB" dirty="0"/>
              <a:t>Once a year, need to re-confirm account</a:t>
            </a:r>
          </a:p>
          <a:p>
            <a:pPr marL="1485900" lvl="2" indent="-342900"/>
            <a:r>
              <a:rPr lang="en-GB" dirty="0"/>
              <a:t>Each role: 2 month / 2 week / 2 day reminder before expiry</a:t>
            </a:r>
          </a:p>
          <a:p>
            <a:pPr marL="1485900" lvl="2" indent="-342900"/>
            <a:r>
              <a:rPr lang="en-GB" dirty="0"/>
              <a:t>You can renew in advance</a:t>
            </a:r>
          </a:p>
          <a:p>
            <a:pPr marL="1028700" lvl="1" indent="-342900"/>
            <a:r>
              <a:rPr lang="en-GB" dirty="0"/>
              <a:t>Different to your CEDA account</a:t>
            </a:r>
          </a:p>
          <a:p>
            <a:pPr marL="1485900" lvl="2" indent="-342900"/>
            <a:r>
              <a:rPr lang="en-GB" dirty="0"/>
              <a:t>Needs to be linked</a:t>
            </a:r>
          </a:p>
        </p:txBody>
      </p:sp>
    </p:spTree>
    <p:extLst>
      <p:ext uri="{BB962C8B-B14F-4D97-AF65-F5344CB8AC3E}">
        <p14:creationId xmlns:p14="http://schemas.microsoft.com/office/powerpoint/2010/main" val="697869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6F7A-88BB-BD46-81AB-0B52612D3D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73EA5-4E6D-9D45-8D0D-2B03FAA57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Information</a:t>
            </a:r>
          </a:p>
          <a:p>
            <a:pPr marL="1028700" lvl="1" indent="-342900"/>
            <a:r>
              <a:rPr lang="en-GB" dirty="0"/>
              <a:t>Events like this!</a:t>
            </a:r>
          </a:p>
          <a:p>
            <a:pPr marL="1028700" lvl="1" indent="-342900"/>
            <a:r>
              <a:rPr lang="en-GB" dirty="0">
                <a:hlinkClick r:id="rId2"/>
              </a:rPr>
              <a:t>https://help.jasmin.ac.uk</a:t>
            </a:r>
            <a:endParaRPr lang="en-GB" dirty="0"/>
          </a:p>
          <a:p>
            <a:pPr marL="1028700" lvl="1" indent="-342900"/>
            <a:r>
              <a:rPr lang="en-GB" dirty="0"/>
              <a:t>Getting started</a:t>
            </a:r>
          </a:p>
          <a:p>
            <a:pPr marL="1485900" lvl="2" indent="-342900"/>
            <a:r>
              <a:rPr lang="en-GB" dirty="0">
                <a:hlinkClick r:id="rId3"/>
              </a:rPr>
              <a:t>https://help.jasmin.ac.uk/article/189-get-started-with-jasmin</a:t>
            </a:r>
            <a:endParaRPr lang="en-GB" dirty="0"/>
          </a:p>
          <a:p>
            <a:pPr marL="1028700" lvl="1" indent="-342900"/>
            <a:r>
              <a:rPr lang="en-GB" dirty="0"/>
              <a:t>YouTube channel</a:t>
            </a:r>
          </a:p>
          <a:p>
            <a:pPr marL="1485900" lvl="2" indent="-342900"/>
            <a:r>
              <a:rPr lang="en-GB" dirty="0">
                <a:hlinkClick r:id="rId4"/>
              </a:rPr>
              <a:t>https://www.youtube.com/channel/UC11nPZVyjDLjYlS7NvbnlmQ</a:t>
            </a:r>
            <a:endParaRPr lang="en-GB" dirty="0"/>
          </a:p>
          <a:p>
            <a:pPr marL="1028700" lvl="1" indent="-342900"/>
            <a:r>
              <a:rPr lang="en-GB" dirty="0">
                <a:hlinkClick r:id="rId5"/>
              </a:rPr>
              <a:t>@cedanews</a:t>
            </a:r>
            <a:r>
              <a:rPr lang="en-GB" dirty="0"/>
              <a:t> on twitter</a:t>
            </a:r>
          </a:p>
          <a:p>
            <a:pPr marL="1028700" lvl="1" indent="-342900"/>
            <a:r>
              <a:rPr lang="en-GB" dirty="0"/>
              <a:t>emails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Helpdesk</a:t>
            </a:r>
          </a:p>
          <a:p>
            <a:pPr marL="1028700" lvl="1" indent="-342900"/>
            <a:r>
              <a:rPr lang="en-GB" dirty="0">
                <a:hlinkClick r:id="rId6"/>
              </a:rPr>
              <a:t>support@ceda.ac.uk</a:t>
            </a:r>
            <a:endParaRPr lang="en-GB" dirty="0"/>
          </a:p>
          <a:p>
            <a:pPr marL="1485900" lvl="2" indent="-342900"/>
            <a:r>
              <a:rPr lang="en-GB" dirty="0"/>
              <a:t>CEDA team does outward user support</a:t>
            </a:r>
          </a:p>
          <a:p>
            <a:pPr marL="1485900" lvl="2" indent="-342900"/>
            <a:r>
              <a:rPr lang="en-GB" dirty="0"/>
              <a:t>SCD team looks after the infrastructure</a:t>
            </a:r>
          </a:p>
          <a:p>
            <a:pPr marL="1028700" lvl="1" indent="-342900"/>
            <a:r>
              <a:rPr lang="en-GB" dirty="0">
                <a:hlinkClick r:id="rId7"/>
              </a:rPr>
              <a:t>Template for support queries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611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DF38-C42F-784A-A369-440C375EB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Expectations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E111F-9919-CC47-BB31-71361094C4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JASMIN is a research infrastructure</a:t>
            </a:r>
          </a:p>
          <a:p>
            <a:pPr marL="1028700" lvl="1" indent="-342900"/>
            <a:r>
              <a:rPr lang="en-GB" dirty="0"/>
              <a:t>At cutting edge of data-intensive environmental informatics</a:t>
            </a:r>
          </a:p>
          <a:p>
            <a:pPr marL="1028700" lvl="1" indent="-342900"/>
            <a:r>
              <a:rPr lang="en-GB" dirty="0"/>
              <a:t>Not a 24x7x365 enterprise</a:t>
            </a:r>
          </a:p>
          <a:p>
            <a:pPr marL="1028700" lvl="1" indent="-342900"/>
            <a:r>
              <a:rPr lang="en-GB" dirty="0"/>
              <a:t>Small team</a:t>
            </a:r>
          </a:p>
          <a:p>
            <a:pPr marL="1028700" lvl="1" indent="-342900"/>
            <a:r>
              <a:rPr lang="en-GB" dirty="0"/>
              <a:t>More flexible than a supercomputer</a:t>
            </a:r>
          </a:p>
          <a:p>
            <a:pPr marL="1485900" lvl="2" indent="-342900"/>
            <a:r>
              <a:rPr lang="en-GB" dirty="0"/>
              <a:t>Relies on you being sensible</a:t>
            </a:r>
          </a:p>
          <a:p>
            <a:pPr marL="1485900" lvl="2" indent="-342900"/>
            <a:r>
              <a:rPr lang="en-GB" dirty="0"/>
              <a:t>You need to know what you’re doing</a:t>
            </a:r>
          </a:p>
          <a:p>
            <a:pPr marL="1485900" lvl="2" indent="-342900"/>
            <a:r>
              <a:rPr lang="en-GB" dirty="0"/>
              <a:t>Test stuff before scaling up!</a:t>
            </a:r>
          </a:p>
          <a:p>
            <a:pPr marL="1485900" lvl="2" indent="-342900"/>
            <a:r>
              <a:rPr lang="en-GB" dirty="0"/>
              <a:t>Build failure-tolerance into your workflows</a:t>
            </a:r>
          </a:p>
          <a:p>
            <a:pPr marL="1028700" lvl="1" indent="-342900"/>
            <a:r>
              <a:rPr lang="en-GB" dirty="0"/>
              <a:t>Please acknowledge JASMIN</a:t>
            </a:r>
          </a:p>
          <a:p>
            <a:pPr marL="1485900" lvl="2" indent="-342900"/>
            <a:r>
              <a:rPr lang="en-GB" dirty="0">
                <a:hlinkClick r:id="rId2"/>
              </a:rPr>
              <a:t>https://help.jasmin.ac.uk/article/4693-acknowledging-jasmin</a:t>
            </a:r>
            <a:endParaRPr lang="en-GB" dirty="0"/>
          </a:p>
          <a:p>
            <a:pPr marL="1485900" lvl="2" indent="-342900"/>
            <a:r>
              <a:rPr lang="en-GB" dirty="0"/>
              <a:t>Tell your funding body what you’ve done with JASMIN</a:t>
            </a:r>
          </a:p>
          <a:p>
            <a:pPr marL="1485900" lvl="2" indent="-342900"/>
            <a:r>
              <a:rPr lang="en-GB" dirty="0"/>
              <a:t>…And tell us! (impact stories)</a:t>
            </a:r>
          </a:p>
          <a:p>
            <a:pPr marL="1485900" lvl="2" indent="-342900"/>
            <a:r>
              <a:rPr lang="en-GB" dirty="0"/>
              <a:t>Helps ensure continued funding</a:t>
            </a:r>
          </a:p>
          <a:p>
            <a:pPr marL="1485900" lvl="2" indent="-342900"/>
            <a:r>
              <a:rPr lang="en-GB" dirty="0"/>
              <a:t>Makes the case for improving the service further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  <a:p>
            <a:pPr marL="1485900" lvl="2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82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FB9E-EF21-9441-B569-9FB38965DF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does JASMIN achieve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7237B-717C-5041-A789-CE2514CE64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8300" y="1494263"/>
            <a:ext cx="5093716" cy="4180119"/>
          </a:xfrm>
        </p:spPr>
        <p:txBody>
          <a:bodyPr>
            <a:normAutofit/>
          </a:bodyPr>
          <a:lstStyle/>
          <a:p>
            <a:r>
              <a:rPr lang="en-US" dirty="0"/>
              <a:t>Operated by STFC on behalf of NERC</a:t>
            </a:r>
          </a:p>
          <a:p>
            <a:pPr lvl="1"/>
            <a:r>
              <a:rPr lang="en-US" sz="1600" dirty="0">
                <a:solidFill>
                  <a:srgbClr val="63666A"/>
                </a:solidFill>
              </a:rPr>
              <a:t>Architecture: 		</a:t>
            </a:r>
            <a:r>
              <a:rPr lang="en-US" sz="1600" b="1" dirty="0">
                <a:solidFill>
                  <a:srgbClr val="63666A"/>
                </a:solidFill>
              </a:rPr>
              <a:t>CEDA</a:t>
            </a:r>
            <a:r>
              <a:rPr lang="en-US" sz="1600" dirty="0">
                <a:solidFill>
                  <a:srgbClr val="63666A"/>
                </a:solidFill>
              </a:rPr>
              <a:t> &amp; </a:t>
            </a:r>
            <a:r>
              <a:rPr lang="en-US" sz="1600" b="1" dirty="0">
                <a:solidFill>
                  <a:srgbClr val="63666A"/>
                </a:solidFill>
              </a:rPr>
              <a:t>SCD</a:t>
            </a:r>
          </a:p>
          <a:p>
            <a:pPr lvl="1"/>
            <a:r>
              <a:rPr lang="en-US" sz="1600" dirty="0">
                <a:solidFill>
                  <a:srgbClr val="63666A"/>
                </a:solidFill>
              </a:rPr>
              <a:t>Physical infrastructure: 	</a:t>
            </a:r>
            <a:r>
              <a:rPr lang="en-US" sz="1600" b="1" dirty="0">
                <a:solidFill>
                  <a:srgbClr val="63666A"/>
                </a:solidFill>
              </a:rPr>
              <a:t>SCD</a:t>
            </a:r>
          </a:p>
          <a:p>
            <a:pPr lvl="1"/>
            <a:r>
              <a:rPr lang="en-US" sz="1600" dirty="0">
                <a:solidFill>
                  <a:srgbClr val="63666A"/>
                </a:solidFill>
              </a:rPr>
              <a:t>User services: 	</a:t>
            </a:r>
            <a:r>
              <a:rPr lang="en-US" sz="1600" b="1" dirty="0">
                <a:solidFill>
                  <a:srgbClr val="63666A"/>
                </a:solidFill>
              </a:rPr>
              <a:t>CEDA</a:t>
            </a:r>
            <a:endParaRPr lang="en-US" b="1" dirty="0">
              <a:solidFill>
                <a:srgbClr val="63666A"/>
              </a:solidFill>
            </a:endParaRPr>
          </a:p>
          <a:p>
            <a:r>
              <a:rPr lang="en-US" dirty="0"/>
              <a:t>Large-scale, high-performance storage and compute</a:t>
            </a:r>
          </a:p>
          <a:p>
            <a:pPr lvl="1"/>
            <a:r>
              <a:rPr lang="en-US" sz="1600" dirty="0">
                <a:solidFill>
                  <a:srgbClr val="63666A"/>
                </a:solidFill>
              </a:rPr>
              <a:t>Centered more around </a:t>
            </a:r>
            <a:r>
              <a:rPr lang="en-US" sz="1600" b="1" dirty="0">
                <a:solidFill>
                  <a:srgbClr val="63666A"/>
                </a:solidFill>
              </a:rPr>
              <a:t>storage &amp; data </a:t>
            </a:r>
            <a:r>
              <a:rPr lang="en-US" sz="1600" b="1" dirty="0" err="1">
                <a:solidFill>
                  <a:srgbClr val="63666A"/>
                </a:solidFill>
              </a:rPr>
              <a:t>analsysis</a:t>
            </a:r>
            <a:r>
              <a:rPr lang="en-US" sz="1600" dirty="0">
                <a:solidFill>
                  <a:srgbClr val="63666A"/>
                </a:solidFill>
              </a:rPr>
              <a:t> than traditional supercomputer</a:t>
            </a:r>
          </a:p>
          <a:p>
            <a:pPr lvl="1"/>
            <a:r>
              <a:rPr lang="en-US" sz="1600" dirty="0">
                <a:solidFill>
                  <a:srgbClr val="63666A"/>
                </a:solidFill>
              </a:rPr>
              <a:t>More flexible environment than supercomputer</a:t>
            </a:r>
          </a:p>
          <a:p>
            <a:pPr lvl="1"/>
            <a:r>
              <a:rPr lang="en-US" sz="1600" dirty="0">
                <a:solidFill>
                  <a:srgbClr val="63666A"/>
                </a:solidFill>
              </a:rPr>
              <a:t>Wide range of workflows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F55EF-B865-554D-8BFA-9BDB9A7A57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326" y="3508933"/>
            <a:ext cx="3248174" cy="2165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3D2ADA-E6E1-254E-BC4A-E333643C83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428" y="1187792"/>
            <a:ext cx="3243072" cy="2162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9C462-9223-C848-95F9-E9C5CB17163A}"/>
              </a:ext>
            </a:extLst>
          </p:cNvPr>
          <p:cNvSpPr txBox="1"/>
          <p:nvPr/>
        </p:nvSpPr>
        <p:spPr>
          <a:xfrm>
            <a:off x="190500" y="5003800"/>
            <a:ext cx="4927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 b="1" dirty="0"/>
              <a:t>CEDA</a:t>
            </a:r>
            <a:r>
              <a:rPr lang="en-GB" sz="1400" dirty="0"/>
              <a:t>	Centre for Environmental Data Analysis (RAL Space)</a:t>
            </a:r>
          </a:p>
          <a:p>
            <a:endParaRPr lang="en-GB" sz="800" dirty="0"/>
          </a:p>
          <a:p>
            <a:r>
              <a:rPr lang="en-GB" sz="1400" b="1" dirty="0"/>
              <a:t>SCD </a:t>
            </a:r>
            <a:r>
              <a:rPr lang="en-GB" sz="1400" dirty="0"/>
              <a:t>	STFC Scientific Computing Department</a:t>
            </a:r>
          </a:p>
        </p:txBody>
      </p:sp>
    </p:spTree>
    <p:extLst>
      <p:ext uri="{BB962C8B-B14F-4D97-AF65-F5344CB8AC3E}">
        <p14:creationId xmlns:p14="http://schemas.microsoft.com/office/powerpoint/2010/main" val="108741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2538-615F-3140-8D1A-35DEA6226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13615"/>
            <a:ext cx="8462100" cy="715085"/>
          </a:xfrm>
        </p:spPr>
        <p:txBody>
          <a:bodyPr/>
          <a:lstStyle/>
          <a:p>
            <a:r>
              <a:rPr lang="en-US" dirty="0"/>
              <a:t>JASMIN components - 1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A61DDB3-5720-AD48-85F3-BE3AB587AF31}"/>
              </a:ext>
            </a:extLst>
          </p:cNvPr>
          <p:cNvSpPr/>
          <p:nvPr/>
        </p:nvSpPr>
        <p:spPr>
          <a:xfrm>
            <a:off x="5871143" y="2650197"/>
            <a:ext cx="2109600" cy="2120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Storage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A03940-565B-F341-B8D7-B0751ECFCDAE}"/>
              </a:ext>
            </a:extLst>
          </p:cNvPr>
          <p:cNvSpPr/>
          <p:nvPr/>
        </p:nvSpPr>
        <p:spPr>
          <a:xfrm>
            <a:off x="1465823" y="2650418"/>
            <a:ext cx="2108984" cy="212017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Analysis, processing, data sharing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62FB9C-5C89-9E4C-990E-B4C636A8F628}"/>
              </a:ext>
            </a:extLst>
          </p:cNvPr>
          <p:cNvSpPr/>
          <p:nvPr/>
        </p:nvSpPr>
        <p:spPr>
          <a:xfrm>
            <a:off x="3162325" y="2218500"/>
            <a:ext cx="1557343" cy="155734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/>
              <a:t>Interactive compute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9CECD9-164E-A641-AF75-43712218450F}"/>
              </a:ext>
            </a:extLst>
          </p:cNvPr>
          <p:cNvSpPr/>
          <p:nvPr/>
        </p:nvSpPr>
        <p:spPr>
          <a:xfrm>
            <a:off x="3240780" y="3775843"/>
            <a:ext cx="1501869" cy="15018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/>
              <a:t>Batch compute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26DC1A-557D-0D49-8A08-DDC4AF10C381}"/>
              </a:ext>
            </a:extLst>
          </p:cNvPr>
          <p:cNvSpPr/>
          <p:nvPr/>
        </p:nvSpPr>
        <p:spPr>
          <a:xfrm>
            <a:off x="1823256" y="4436747"/>
            <a:ext cx="1501869" cy="15018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/>
              <a:t>Community Cloud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27528B-4683-7242-A7B2-CA09E9428B40}"/>
              </a:ext>
            </a:extLst>
          </p:cNvPr>
          <p:cNvSpPr/>
          <p:nvPr/>
        </p:nvSpPr>
        <p:spPr>
          <a:xfrm>
            <a:off x="406400" y="3763096"/>
            <a:ext cx="1501200" cy="1501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/>
              <a:t>Data transfer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C373AB-0B24-A44E-938E-905F6EA2E8C3}"/>
              </a:ext>
            </a:extLst>
          </p:cNvPr>
          <p:cNvSpPr/>
          <p:nvPr/>
        </p:nvSpPr>
        <p:spPr>
          <a:xfrm>
            <a:off x="1788592" y="1368732"/>
            <a:ext cx="1501200" cy="1501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500" dirty="0"/>
              <a:t>Other services: visualization</a:t>
            </a:r>
          </a:p>
          <a:p>
            <a:pPr algn="ctr"/>
            <a:r>
              <a:rPr lang="en-US" sz="1500" dirty="0"/>
              <a:t>…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09B2F-7885-F44E-B1EB-529EAE85E8C0}"/>
              </a:ext>
            </a:extLst>
          </p:cNvPr>
          <p:cNvSpPr/>
          <p:nvPr/>
        </p:nvSpPr>
        <p:spPr>
          <a:xfrm>
            <a:off x="5078036" y="1775742"/>
            <a:ext cx="1501869" cy="15018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217A0A8-1FCD-F743-9448-6C1BE8081908}"/>
              </a:ext>
            </a:extLst>
          </p:cNvPr>
          <p:cNvSpPr/>
          <p:nvPr/>
        </p:nvSpPr>
        <p:spPr>
          <a:xfrm>
            <a:off x="7271981" y="1712036"/>
            <a:ext cx="1501869" cy="15018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Tape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C483C9-6B8B-3742-86EA-D57D5691B7E4}"/>
              </a:ext>
            </a:extLst>
          </p:cNvPr>
          <p:cNvSpPr/>
          <p:nvPr/>
        </p:nvSpPr>
        <p:spPr>
          <a:xfrm>
            <a:off x="5078036" y="4019662"/>
            <a:ext cx="1501869" cy="15018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Block storage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DB2FE2-E784-CE4C-9AD2-60E9EC640831}"/>
              </a:ext>
            </a:extLst>
          </p:cNvPr>
          <p:cNvSpPr/>
          <p:nvPr/>
        </p:nvSpPr>
        <p:spPr>
          <a:xfrm>
            <a:off x="7271981" y="4088360"/>
            <a:ext cx="1501869" cy="15018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Object store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02DDF9-428F-9243-A919-20E1973613E9}"/>
              </a:ext>
            </a:extLst>
          </p:cNvPr>
          <p:cNvSpPr/>
          <p:nvPr/>
        </p:nvSpPr>
        <p:spPr>
          <a:xfrm>
            <a:off x="410169" y="2233333"/>
            <a:ext cx="1501869" cy="150186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6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01050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C875-62BF-3C4D-8030-AB3040C62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JASMIN components - 2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44D6ED-E1DF-1045-9E14-8BB02C69F011}"/>
              </a:ext>
            </a:extLst>
          </p:cNvPr>
          <p:cNvSpPr txBox="1">
            <a:spLocks/>
          </p:cNvSpPr>
          <p:nvPr/>
        </p:nvSpPr>
        <p:spPr>
          <a:xfrm>
            <a:off x="628650" y="1131094"/>
            <a:ext cx="7886700" cy="99417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rgbClr val="63666A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304813-DBC6-C148-9737-FC8AFF2D0527}"/>
              </a:ext>
            </a:extLst>
          </p:cNvPr>
          <p:cNvSpPr/>
          <p:nvPr/>
        </p:nvSpPr>
        <p:spPr>
          <a:xfrm>
            <a:off x="1998981" y="3679311"/>
            <a:ext cx="994860" cy="5143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storage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EAEBE0-C0C2-394F-A6CD-DB572682D959}"/>
              </a:ext>
            </a:extLst>
          </p:cNvPr>
          <p:cNvSpPr/>
          <p:nvPr/>
        </p:nvSpPr>
        <p:spPr>
          <a:xfrm>
            <a:off x="1076199" y="2837564"/>
            <a:ext cx="715618" cy="42489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3C98B7-4C7B-F345-BA4A-73A1F482C554}"/>
              </a:ext>
            </a:extLst>
          </p:cNvPr>
          <p:cNvSpPr/>
          <p:nvPr/>
        </p:nvSpPr>
        <p:spPr>
          <a:xfrm>
            <a:off x="1076198" y="3489042"/>
            <a:ext cx="715618" cy="42489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GWS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8CE929-7C69-6B45-8657-FC3C11DB8260}"/>
              </a:ext>
            </a:extLst>
          </p:cNvPr>
          <p:cNvSpPr/>
          <p:nvPr/>
        </p:nvSpPr>
        <p:spPr>
          <a:xfrm>
            <a:off x="951494" y="4885375"/>
            <a:ext cx="840323" cy="42489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CEDA archive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218C638-C069-F54C-AFBF-0BCC2B3982F7}"/>
              </a:ext>
            </a:extLst>
          </p:cNvPr>
          <p:cNvSpPr/>
          <p:nvPr/>
        </p:nvSpPr>
        <p:spPr>
          <a:xfrm>
            <a:off x="1076197" y="4187209"/>
            <a:ext cx="715618" cy="42489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D3F78D-2F79-1346-B2B9-E321F51B023B}"/>
              </a:ext>
            </a:extLst>
          </p:cNvPr>
          <p:cNvSpPr/>
          <p:nvPr/>
        </p:nvSpPr>
        <p:spPr>
          <a:xfrm>
            <a:off x="3360986" y="3679311"/>
            <a:ext cx="1158553" cy="491804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analysis</a:t>
            </a:r>
          </a:p>
          <a:p>
            <a:pPr algn="ctr"/>
            <a:r>
              <a:rPr lang="en-US" sz="1350" dirty="0"/>
              <a:t>compute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13A9A00-AFDD-584F-A2A5-4A8D6E71E9FC}"/>
              </a:ext>
            </a:extLst>
          </p:cNvPr>
          <p:cNvSpPr/>
          <p:nvPr/>
        </p:nvSpPr>
        <p:spPr>
          <a:xfrm>
            <a:off x="6512621" y="1409422"/>
            <a:ext cx="715618" cy="42489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login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D72889-1FC6-D748-A273-70BD4BD41A64}"/>
              </a:ext>
            </a:extLst>
          </p:cNvPr>
          <p:cNvSpPr/>
          <p:nvPr/>
        </p:nvSpPr>
        <p:spPr>
          <a:xfrm>
            <a:off x="6512621" y="1905905"/>
            <a:ext cx="715618" cy="424898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xfer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1D018F-3B43-014C-AE7D-95DFEF4E2F64}"/>
              </a:ext>
            </a:extLst>
          </p:cNvPr>
          <p:cNvSpPr/>
          <p:nvPr/>
        </p:nvSpPr>
        <p:spPr>
          <a:xfrm>
            <a:off x="5663872" y="2975386"/>
            <a:ext cx="863491" cy="48236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batch compute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7B9140-9254-8A40-B526-08222F062112}"/>
              </a:ext>
            </a:extLst>
          </p:cNvPr>
          <p:cNvSpPr/>
          <p:nvPr/>
        </p:nvSpPr>
        <p:spPr>
          <a:xfrm>
            <a:off x="4629166" y="4991308"/>
            <a:ext cx="1150460" cy="62432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community cloud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374E2E-60C4-2C4B-9298-0260C0EC392F}"/>
              </a:ext>
            </a:extLst>
          </p:cNvPr>
          <p:cNvSpPr/>
          <p:nvPr/>
        </p:nvSpPr>
        <p:spPr>
          <a:xfrm>
            <a:off x="4519537" y="1487733"/>
            <a:ext cx="1150460" cy="861755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managed analysis compute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8C82F7D-DF50-8743-9088-AA62E81E92D4}"/>
              </a:ext>
            </a:extLst>
          </p:cNvPr>
          <p:cNvSpPr/>
          <p:nvPr/>
        </p:nvSpPr>
        <p:spPr>
          <a:xfrm>
            <a:off x="7444794" y="4984385"/>
            <a:ext cx="983478" cy="63125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external tenancies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8C851FD-0E25-6340-A59C-1002028DC3CD}"/>
              </a:ext>
            </a:extLst>
          </p:cNvPr>
          <p:cNvSpPr/>
          <p:nvPr/>
        </p:nvSpPr>
        <p:spPr>
          <a:xfrm>
            <a:off x="5627225" y="4050916"/>
            <a:ext cx="913476" cy="49715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managed tenancies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EF0DB2C-9601-EA40-90B6-B8C28B6BA929}"/>
              </a:ext>
            </a:extLst>
          </p:cNvPr>
          <p:cNvSpPr/>
          <p:nvPr/>
        </p:nvSpPr>
        <p:spPr>
          <a:xfrm>
            <a:off x="5763266" y="2470971"/>
            <a:ext cx="715619" cy="41914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sci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83067A5-7999-0547-8FD4-60F95843B368}"/>
              </a:ext>
            </a:extLst>
          </p:cNvPr>
          <p:cNvSpPr/>
          <p:nvPr/>
        </p:nvSpPr>
        <p:spPr>
          <a:xfrm>
            <a:off x="5675705" y="3553235"/>
            <a:ext cx="851658" cy="407982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software</a:t>
            </a:r>
          </a:p>
        </p:txBody>
      </p:sp>
      <p:cxnSp>
        <p:nvCxnSpPr>
          <p:cNvPr id="21" name="Straight Connector 25">
            <a:extLst>
              <a:ext uri="{FF2B5EF4-FFF2-40B4-BE49-F238E27FC236}">
                <a16:creationId xmlns:a16="http://schemas.microsoft.com/office/drawing/2014/main" id="{B9E74505-636B-7A48-985B-2C28BD68DA97}"/>
              </a:ext>
            </a:extLst>
          </p:cNvPr>
          <p:cNvCxnSpPr>
            <a:cxnSpLocks/>
            <a:stCxn id="10" idx="7"/>
            <a:endCxn id="15" idx="1"/>
          </p:cNvCxnSpPr>
          <p:nvPr/>
        </p:nvCxnSpPr>
        <p:spPr>
          <a:xfrm rot="5400000" flipH="1" flipV="1">
            <a:off x="3518344" y="2750141"/>
            <a:ext cx="1832723" cy="16966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7">
            <a:extLst>
              <a:ext uri="{FF2B5EF4-FFF2-40B4-BE49-F238E27FC236}">
                <a16:creationId xmlns:a16="http://schemas.microsoft.com/office/drawing/2014/main" id="{22694D6B-D54A-6742-A769-0EB39B15A7AF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 rot="16200000" flipH="1">
            <a:off x="3887329" y="4561635"/>
            <a:ext cx="1204381" cy="27929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9">
            <a:extLst>
              <a:ext uri="{FF2B5EF4-FFF2-40B4-BE49-F238E27FC236}">
                <a16:creationId xmlns:a16="http://schemas.microsoft.com/office/drawing/2014/main" id="{66799301-C715-CD41-9ED1-AAB18E6B2FE4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5669997" y="1621871"/>
            <a:ext cx="842624" cy="2967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D4372A58-E513-1A41-A056-8A9883CE6F69}"/>
              </a:ext>
            </a:extLst>
          </p:cNvPr>
          <p:cNvCxnSpPr>
            <a:stCxn id="15" idx="3"/>
            <a:endCxn id="12" idx="1"/>
          </p:cNvCxnSpPr>
          <p:nvPr/>
        </p:nvCxnSpPr>
        <p:spPr>
          <a:xfrm>
            <a:off x="5669997" y="1918611"/>
            <a:ext cx="842624" cy="19974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3A8059-883D-4C41-9B2D-C7A6B745788F}"/>
              </a:ext>
            </a:extLst>
          </p:cNvPr>
          <p:cNvCxnSpPr>
            <a:cxnSpLocks/>
            <a:stCxn id="15" idx="3"/>
            <a:endCxn id="15" idx="3"/>
          </p:cNvCxnSpPr>
          <p:nvPr/>
        </p:nvCxnSpPr>
        <p:spPr>
          <a:xfrm>
            <a:off x="5669997" y="191861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6">
            <a:extLst>
              <a:ext uri="{FF2B5EF4-FFF2-40B4-BE49-F238E27FC236}">
                <a16:creationId xmlns:a16="http://schemas.microsoft.com/office/drawing/2014/main" id="{CABED305-F36B-DF4F-AF83-F3379E9C30D9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5779626" y="5300010"/>
            <a:ext cx="1665168" cy="346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8">
            <a:extLst>
              <a:ext uri="{FF2B5EF4-FFF2-40B4-BE49-F238E27FC236}">
                <a16:creationId xmlns:a16="http://schemas.microsoft.com/office/drawing/2014/main" id="{92BF9AD8-F2F9-C944-89B6-78553CF27ECF}"/>
              </a:ext>
            </a:extLst>
          </p:cNvPr>
          <p:cNvCxnSpPr>
            <a:cxnSpLocks/>
            <a:stCxn id="5" idx="2"/>
            <a:endCxn id="6" idx="3"/>
          </p:cNvCxnSpPr>
          <p:nvPr/>
        </p:nvCxnSpPr>
        <p:spPr>
          <a:xfrm rot="10800000">
            <a:off x="1791817" y="3050016"/>
            <a:ext cx="207164" cy="88647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50">
            <a:extLst>
              <a:ext uri="{FF2B5EF4-FFF2-40B4-BE49-F238E27FC236}">
                <a16:creationId xmlns:a16="http://schemas.microsoft.com/office/drawing/2014/main" id="{418635B7-6907-3344-BE22-3067253FDA24}"/>
              </a:ext>
            </a:extLst>
          </p:cNvPr>
          <p:cNvCxnSpPr>
            <a:cxnSpLocks/>
            <a:stCxn id="5" idx="2"/>
            <a:endCxn id="7" idx="3"/>
          </p:cNvCxnSpPr>
          <p:nvPr/>
        </p:nvCxnSpPr>
        <p:spPr>
          <a:xfrm rot="10800000">
            <a:off x="1791819" y="3701494"/>
            <a:ext cx="207165" cy="23499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52">
            <a:extLst>
              <a:ext uri="{FF2B5EF4-FFF2-40B4-BE49-F238E27FC236}">
                <a16:creationId xmlns:a16="http://schemas.microsoft.com/office/drawing/2014/main" id="{70DE8223-EEFE-834D-B35B-8671C6F3A178}"/>
              </a:ext>
            </a:extLst>
          </p:cNvPr>
          <p:cNvCxnSpPr>
            <a:cxnSpLocks/>
            <a:stCxn id="5" idx="2"/>
            <a:endCxn id="8" idx="3"/>
          </p:cNvCxnSpPr>
          <p:nvPr/>
        </p:nvCxnSpPr>
        <p:spPr>
          <a:xfrm rot="10800000" flipV="1">
            <a:off x="1791815" y="3936486"/>
            <a:ext cx="207166" cy="11613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4">
            <a:extLst>
              <a:ext uri="{FF2B5EF4-FFF2-40B4-BE49-F238E27FC236}">
                <a16:creationId xmlns:a16="http://schemas.microsoft.com/office/drawing/2014/main" id="{5C1D6763-9322-A54B-8B96-0740843558D5}"/>
              </a:ext>
            </a:extLst>
          </p:cNvPr>
          <p:cNvCxnSpPr>
            <a:cxnSpLocks/>
            <a:stCxn id="5" idx="2"/>
            <a:endCxn id="9" idx="3"/>
          </p:cNvCxnSpPr>
          <p:nvPr/>
        </p:nvCxnSpPr>
        <p:spPr>
          <a:xfrm rot="10800000" flipV="1">
            <a:off x="1791815" y="3936486"/>
            <a:ext cx="207166" cy="46317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29744C1-E493-4542-B88D-6A9577191FF1}"/>
              </a:ext>
            </a:extLst>
          </p:cNvPr>
          <p:cNvCxnSpPr>
            <a:stCxn id="15" idx="2"/>
            <a:endCxn id="19" idx="1"/>
          </p:cNvCxnSpPr>
          <p:nvPr/>
        </p:nvCxnSpPr>
        <p:spPr>
          <a:xfrm rot="16200000" flipH="1">
            <a:off x="5263489" y="2180765"/>
            <a:ext cx="331055" cy="6684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C557776-4BDC-FA47-8DD6-31117599322A}"/>
              </a:ext>
            </a:extLst>
          </p:cNvPr>
          <p:cNvCxnSpPr>
            <a:cxnSpLocks/>
            <a:stCxn id="15" idx="2"/>
            <a:endCxn id="13" idx="1"/>
          </p:cNvCxnSpPr>
          <p:nvPr/>
        </p:nvCxnSpPr>
        <p:spPr>
          <a:xfrm rot="16200000" flipH="1">
            <a:off x="4945780" y="2498474"/>
            <a:ext cx="867079" cy="56910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CBA9619-2E5D-C54A-8D15-386B6DEE0B62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 rot="16200000" flipH="1">
            <a:off x="4681367" y="2762888"/>
            <a:ext cx="1407738" cy="5809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741909-87BC-7545-B9F5-17209BB1FEDE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7328972" y="1214566"/>
            <a:ext cx="33634" cy="4625062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7B3D9D4-C2F1-6244-9E6F-E051491B38ED}"/>
              </a:ext>
            </a:extLst>
          </p:cNvPr>
          <p:cNvSpPr txBox="1"/>
          <p:nvPr/>
        </p:nvSpPr>
        <p:spPr>
          <a:xfrm>
            <a:off x="7362608" y="1064525"/>
            <a:ext cx="9254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Firewall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C92623F-9844-B142-970F-695467B3B715}"/>
              </a:ext>
            </a:extLst>
          </p:cNvPr>
          <p:cNvCxnSpPr>
            <a:cxnSpLocks/>
            <a:stCxn id="14" idx="0"/>
            <a:endCxn id="18" idx="1"/>
          </p:cNvCxnSpPr>
          <p:nvPr/>
        </p:nvCxnSpPr>
        <p:spPr>
          <a:xfrm rot="5400000" flipH="1" flipV="1">
            <a:off x="5069902" y="4433986"/>
            <a:ext cx="691816" cy="4228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E86DB6C-343D-3346-82E5-C5CA4AC18ED5}"/>
              </a:ext>
            </a:extLst>
          </p:cNvPr>
          <p:cNvGrpSpPr/>
          <p:nvPr/>
        </p:nvGrpSpPr>
        <p:grpSpPr>
          <a:xfrm>
            <a:off x="7228239" y="1549828"/>
            <a:ext cx="479087" cy="142950"/>
            <a:chOff x="7228239" y="1549828"/>
            <a:chExt cx="479087" cy="1429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66B3400-5EFB-2045-93E8-0FC0B0BCB383}"/>
                </a:ext>
              </a:extLst>
            </p:cNvPr>
            <p:cNvCxnSpPr>
              <a:cxnSpLocks/>
              <a:stCxn id="11" idx="3"/>
              <a:endCxn id="39" idx="2"/>
            </p:cNvCxnSpPr>
            <p:nvPr/>
          </p:nvCxnSpPr>
          <p:spPr>
            <a:xfrm flipV="1">
              <a:off x="7228239" y="1621303"/>
              <a:ext cx="335087" cy="56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11D411C-D991-314F-890F-8D76230D3A8E}"/>
                </a:ext>
              </a:extLst>
            </p:cNvPr>
            <p:cNvSpPr/>
            <p:nvPr/>
          </p:nvSpPr>
          <p:spPr>
            <a:xfrm>
              <a:off x="7563326" y="1549828"/>
              <a:ext cx="144000" cy="14295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55737A-AC22-1040-A4B5-8CD14756B593}"/>
              </a:ext>
            </a:extLst>
          </p:cNvPr>
          <p:cNvGrpSpPr/>
          <p:nvPr/>
        </p:nvGrpSpPr>
        <p:grpSpPr>
          <a:xfrm>
            <a:off x="7228239" y="2053223"/>
            <a:ext cx="479087" cy="142950"/>
            <a:chOff x="7228239" y="2053223"/>
            <a:chExt cx="479087" cy="14295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4132AD-137A-D14E-A494-0DD8737729A3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 flipV="1">
              <a:off x="7228239" y="2124698"/>
              <a:ext cx="335087" cy="56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A1C32F9-3225-884D-9FD2-6354D268FCFA}"/>
                </a:ext>
              </a:extLst>
            </p:cNvPr>
            <p:cNvSpPr/>
            <p:nvPr/>
          </p:nvSpPr>
          <p:spPr>
            <a:xfrm>
              <a:off x="7563326" y="2053223"/>
              <a:ext cx="144000" cy="14295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257AC82-8AD2-5A4C-A323-CC5C6EA2B47E}"/>
              </a:ext>
            </a:extLst>
          </p:cNvPr>
          <p:cNvGrpSpPr/>
          <p:nvPr/>
        </p:nvGrpSpPr>
        <p:grpSpPr>
          <a:xfrm>
            <a:off x="7967200" y="1464309"/>
            <a:ext cx="756947" cy="621485"/>
            <a:chOff x="7967200" y="1464309"/>
            <a:chExt cx="756947" cy="62148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9544F27-420B-3E4A-BF3F-5F62242DC4DB}"/>
                </a:ext>
              </a:extLst>
            </p:cNvPr>
            <p:cNvGrpSpPr/>
            <p:nvPr/>
          </p:nvGrpSpPr>
          <p:grpSpPr>
            <a:xfrm>
              <a:off x="7967200" y="1556745"/>
              <a:ext cx="189534" cy="529049"/>
              <a:chOff x="1676807" y="1129386"/>
              <a:chExt cx="189534" cy="529049"/>
            </a:xfrm>
          </p:grpSpPr>
          <p:sp>
            <p:nvSpPr>
              <p:cNvPr id="53" name="Connector 52">
                <a:extLst>
                  <a:ext uri="{FF2B5EF4-FFF2-40B4-BE49-F238E27FC236}">
                    <a16:creationId xmlns:a16="http://schemas.microsoft.com/office/drawing/2014/main" id="{AD23AA10-AFE7-C149-9411-CB9611BCDA76}"/>
                  </a:ext>
                </a:extLst>
              </p:cNvPr>
              <p:cNvSpPr/>
              <p:nvPr/>
            </p:nvSpPr>
            <p:spPr>
              <a:xfrm>
                <a:off x="1683563" y="1129386"/>
                <a:ext cx="178444" cy="179026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79B2682-8550-454A-902A-8E1A9FB283F1}"/>
                  </a:ext>
                </a:extLst>
              </p:cNvPr>
              <p:cNvCxnSpPr>
                <a:cxnSpLocks/>
                <a:stCxn id="53" idx="4"/>
              </p:cNvCxnSpPr>
              <p:nvPr/>
            </p:nvCxnSpPr>
            <p:spPr>
              <a:xfrm>
                <a:off x="1772785" y="1308412"/>
                <a:ext cx="1" cy="2444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1906157-6F70-B349-8AFC-198090305C8F}"/>
                  </a:ext>
                </a:extLst>
              </p:cNvPr>
              <p:cNvCxnSpPr/>
              <p:nvPr/>
            </p:nvCxnSpPr>
            <p:spPr>
              <a:xfrm flipV="1">
                <a:off x="1676807" y="1549082"/>
                <a:ext cx="95978" cy="1093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9798C95-C9AD-AC45-81E4-A6BABA97B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9406" y="1546771"/>
                <a:ext cx="96935" cy="1098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B0E17CD-5C34-7043-A9B9-B5F7540C7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3563" y="1374685"/>
                <a:ext cx="17844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B937931-91C6-D94E-9933-4E825ADF19CC}"/>
                </a:ext>
              </a:extLst>
            </p:cNvPr>
            <p:cNvSpPr txBox="1"/>
            <p:nvPr/>
          </p:nvSpPr>
          <p:spPr>
            <a:xfrm>
              <a:off x="8153927" y="1464309"/>
              <a:ext cx="570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19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16A-6F8B-984B-8BF0-39B96E46B3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 for Projects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F2BCB2-CCEC-0C42-AA9D-5B9A49836CB0}"/>
              </a:ext>
            </a:extLst>
          </p:cNvPr>
          <p:cNvSpPr/>
          <p:nvPr/>
        </p:nvSpPr>
        <p:spPr>
          <a:xfrm>
            <a:off x="1935364" y="2156339"/>
            <a:ext cx="2014844" cy="419144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group workspace (GWS)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CCC5A00-282A-C643-9404-BEFE099DA341}"/>
              </a:ext>
            </a:extLst>
          </p:cNvPr>
          <p:cNvSpPr/>
          <p:nvPr/>
        </p:nvSpPr>
        <p:spPr>
          <a:xfrm>
            <a:off x="483599" y="1445115"/>
            <a:ext cx="1098737" cy="41914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consortium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0F946B13-DCB6-1A45-BA44-CB467BAFB94E}"/>
              </a:ext>
            </a:extLst>
          </p:cNvPr>
          <p:cNvSpPr/>
          <p:nvPr/>
        </p:nvSpPr>
        <p:spPr>
          <a:xfrm>
            <a:off x="4252685" y="3902008"/>
            <a:ext cx="767044" cy="463935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US" sz="1050" dirty="0"/>
              <a:t>Object</a:t>
            </a:r>
          </a:p>
        </p:txBody>
      </p:sp>
      <p:sp>
        <p:nvSpPr>
          <p:cNvPr id="24" name="Magnetic Disk 23">
            <a:extLst>
              <a:ext uri="{FF2B5EF4-FFF2-40B4-BE49-F238E27FC236}">
                <a16:creationId xmlns:a16="http://schemas.microsoft.com/office/drawing/2014/main" id="{5FF35216-7E33-164B-B257-4B6CB1BD9C5A}"/>
              </a:ext>
            </a:extLst>
          </p:cNvPr>
          <p:cNvSpPr/>
          <p:nvPr/>
        </p:nvSpPr>
        <p:spPr>
          <a:xfrm>
            <a:off x="4327270" y="2419295"/>
            <a:ext cx="572540" cy="514114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disk</a:t>
            </a:r>
          </a:p>
        </p:txBody>
      </p:sp>
      <p:sp>
        <p:nvSpPr>
          <p:cNvPr id="25" name="Sequential Access Storage 24">
            <a:extLst>
              <a:ext uri="{FF2B5EF4-FFF2-40B4-BE49-F238E27FC236}">
                <a16:creationId xmlns:a16="http://schemas.microsoft.com/office/drawing/2014/main" id="{CC75E6E7-CB4A-EB41-B129-E98E5101BD8B}"/>
              </a:ext>
            </a:extLst>
          </p:cNvPr>
          <p:cNvSpPr/>
          <p:nvPr/>
        </p:nvSpPr>
        <p:spPr>
          <a:xfrm>
            <a:off x="4327270" y="3142981"/>
            <a:ext cx="617874" cy="552581"/>
          </a:xfrm>
          <a:prstGeom prst="flowChartMagneticTap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US" sz="1050" dirty="0"/>
              <a:t>tape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0627A1-A749-1F43-92D1-8FE95D7EBB99}"/>
              </a:ext>
            </a:extLst>
          </p:cNvPr>
          <p:cNvSpPr/>
          <p:nvPr/>
        </p:nvSpPr>
        <p:spPr>
          <a:xfrm>
            <a:off x="1935364" y="4588643"/>
            <a:ext cx="2014844" cy="41914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community cloud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6A3EE30-94D9-0B40-9EAA-269B56A010C3}"/>
              </a:ext>
            </a:extLst>
          </p:cNvPr>
          <p:cNvSpPr/>
          <p:nvPr/>
        </p:nvSpPr>
        <p:spPr>
          <a:xfrm>
            <a:off x="4993811" y="4840153"/>
            <a:ext cx="1822937" cy="47866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managed</a:t>
            </a:r>
          </a:p>
          <a:p>
            <a:r>
              <a:rPr lang="en-US" sz="1350" dirty="0"/>
              <a:t>tenancy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753912-7608-B840-A937-CDE075E07959}"/>
              </a:ext>
            </a:extLst>
          </p:cNvPr>
          <p:cNvSpPr/>
          <p:nvPr/>
        </p:nvSpPr>
        <p:spPr>
          <a:xfrm>
            <a:off x="7351776" y="5185839"/>
            <a:ext cx="1754668" cy="47866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external</a:t>
            </a:r>
            <a:br>
              <a:rPr lang="en-US" sz="1350" dirty="0"/>
            </a:br>
            <a:r>
              <a:rPr lang="en-US" sz="1350" dirty="0"/>
              <a:t>tenancy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0DDB00F-4F3F-3F4B-9C32-1A2A4ECA6185}"/>
              </a:ext>
            </a:extLst>
          </p:cNvPr>
          <p:cNvSpPr/>
          <p:nvPr/>
        </p:nvSpPr>
        <p:spPr>
          <a:xfrm>
            <a:off x="6375503" y="4936418"/>
            <a:ext cx="365760" cy="30607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350" dirty="0"/>
              <a:t>VM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0C07879-7416-C748-BD05-17F7987A5DBC}"/>
              </a:ext>
            </a:extLst>
          </p:cNvPr>
          <p:cNvSpPr/>
          <p:nvPr/>
        </p:nvSpPr>
        <p:spPr>
          <a:xfrm>
            <a:off x="8212499" y="5272136"/>
            <a:ext cx="365760" cy="30607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350" dirty="0"/>
              <a:t>VM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21C3888-0613-804F-BA19-3D0A626CB145}"/>
              </a:ext>
            </a:extLst>
          </p:cNvPr>
          <p:cNvSpPr/>
          <p:nvPr/>
        </p:nvSpPr>
        <p:spPr>
          <a:xfrm>
            <a:off x="5973766" y="4930957"/>
            <a:ext cx="365760" cy="30607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350" dirty="0"/>
              <a:t>VM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812BAD-B04B-3048-93EB-EF6494B2B51F}"/>
              </a:ext>
            </a:extLst>
          </p:cNvPr>
          <p:cNvCxnSpPr>
            <a:cxnSpLocks/>
          </p:cNvCxnSpPr>
          <p:nvPr/>
        </p:nvCxnSpPr>
        <p:spPr>
          <a:xfrm>
            <a:off x="7106888" y="1179155"/>
            <a:ext cx="0" cy="4874964"/>
          </a:xfrm>
          <a:prstGeom prst="line">
            <a:avLst/>
          </a:prstGeom>
          <a:ln w="508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82EB307-6D4A-2E45-9C8E-540AE08F148B}"/>
              </a:ext>
            </a:extLst>
          </p:cNvPr>
          <p:cNvCxnSpPr>
            <a:stCxn id="20" idx="2"/>
            <a:endCxn id="9" idx="1"/>
          </p:cNvCxnSpPr>
          <p:nvPr/>
        </p:nvCxnSpPr>
        <p:spPr>
          <a:xfrm rot="16200000" flipH="1">
            <a:off x="1233340" y="1663887"/>
            <a:ext cx="501652" cy="9023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68D43DF-957A-B34C-A35F-B6A3D5CD063C}"/>
              </a:ext>
            </a:extLst>
          </p:cNvPr>
          <p:cNvCxnSpPr>
            <a:stCxn id="20" idx="2"/>
            <a:endCxn id="14" idx="1"/>
          </p:cNvCxnSpPr>
          <p:nvPr/>
        </p:nvCxnSpPr>
        <p:spPr>
          <a:xfrm rot="16200000" flipH="1">
            <a:off x="17188" y="2880039"/>
            <a:ext cx="2933956" cy="9023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73465339-0E3B-0C4F-B702-E5E6A208D853}"/>
              </a:ext>
            </a:extLst>
          </p:cNvPr>
          <p:cNvCxnSpPr>
            <a:cxnSpLocks/>
            <a:stCxn id="9" idx="3"/>
            <a:endCxn id="24" idx="2"/>
          </p:cNvCxnSpPr>
          <p:nvPr/>
        </p:nvCxnSpPr>
        <p:spPr>
          <a:xfrm>
            <a:off x="3950208" y="2365911"/>
            <a:ext cx="377062" cy="31044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FB85A0D-5341-D54F-9B10-302C0DDB1730}"/>
              </a:ext>
            </a:extLst>
          </p:cNvPr>
          <p:cNvCxnSpPr>
            <a:stCxn id="9" idx="3"/>
            <a:endCxn id="25" idx="1"/>
          </p:cNvCxnSpPr>
          <p:nvPr/>
        </p:nvCxnSpPr>
        <p:spPr>
          <a:xfrm>
            <a:off x="3950208" y="2365911"/>
            <a:ext cx="377062" cy="105336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08F247E-FDA7-5240-8D5A-A1635DE6FA0D}"/>
              </a:ext>
            </a:extLst>
          </p:cNvPr>
          <p:cNvCxnSpPr>
            <a:stCxn id="9" idx="3"/>
            <a:endCxn id="22" idx="2"/>
          </p:cNvCxnSpPr>
          <p:nvPr/>
        </p:nvCxnSpPr>
        <p:spPr>
          <a:xfrm>
            <a:off x="3950208" y="2365911"/>
            <a:ext cx="304856" cy="1768065"/>
          </a:xfrm>
          <a:prstGeom prst="bentConnector3">
            <a:avLst>
              <a:gd name="adj1" fmla="val 609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F26DC06-90F6-5D4C-83C4-7DEF0A343535}"/>
              </a:ext>
            </a:extLst>
          </p:cNvPr>
          <p:cNvSpPr/>
          <p:nvPr/>
        </p:nvSpPr>
        <p:spPr>
          <a:xfrm>
            <a:off x="5953257" y="1214944"/>
            <a:ext cx="1001208" cy="48236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batch compute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63D0076-3317-1447-AEF5-FBCBCD88B660}"/>
              </a:ext>
            </a:extLst>
          </p:cNvPr>
          <p:cNvSpPr/>
          <p:nvPr/>
        </p:nvSpPr>
        <p:spPr>
          <a:xfrm>
            <a:off x="4993811" y="1214943"/>
            <a:ext cx="863491" cy="482361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CEDA archive</a:t>
            </a:r>
          </a:p>
        </p:txBody>
      </p:sp>
      <p:sp>
        <p:nvSpPr>
          <p:cNvPr id="42" name="Up-Down Arrow 41">
            <a:extLst>
              <a:ext uri="{FF2B5EF4-FFF2-40B4-BE49-F238E27FC236}">
                <a16:creationId xmlns:a16="http://schemas.microsoft.com/office/drawing/2014/main" id="{AE6F0329-606C-FC4E-A24B-410281388E5A}"/>
              </a:ext>
            </a:extLst>
          </p:cNvPr>
          <p:cNvSpPr/>
          <p:nvPr/>
        </p:nvSpPr>
        <p:spPr>
          <a:xfrm rot="18545819">
            <a:off x="6886642" y="3967336"/>
            <a:ext cx="499558" cy="1083702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B9D1368-35C2-204D-9D07-60DD15DA718A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3950208" y="4798215"/>
            <a:ext cx="1043603" cy="2812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8B308CD9-7EF7-D442-979A-D759BBD01731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3950208" y="4798215"/>
            <a:ext cx="3401568" cy="626957"/>
          </a:xfrm>
          <a:prstGeom prst="bentConnector3">
            <a:avLst>
              <a:gd name="adj1" fmla="val 153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75A9D2B-AF9F-0A4F-9697-4A575DE3CA28}"/>
              </a:ext>
            </a:extLst>
          </p:cNvPr>
          <p:cNvSpPr txBox="1"/>
          <p:nvPr/>
        </p:nvSpPr>
        <p:spPr>
          <a:xfrm>
            <a:off x="7080929" y="1043091"/>
            <a:ext cx="92541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Firewall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8A36CC-4135-8042-9477-7626586F0AF4}"/>
              </a:ext>
            </a:extLst>
          </p:cNvPr>
          <p:cNvGrpSpPr/>
          <p:nvPr/>
        </p:nvGrpSpPr>
        <p:grpSpPr>
          <a:xfrm>
            <a:off x="1699664" y="1280645"/>
            <a:ext cx="189534" cy="529049"/>
            <a:chOff x="1676807" y="1129386"/>
            <a:chExt cx="189534" cy="529049"/>
          </a:xfrm>
        </p:grpSpPr>
        <p:sp>
          <p:nvSpPr>
            <p:cNvPr id="3" name="Connector 2">
              <a:extLst>
                <a:ext uri="{FF2B5EF4-FFF2-40B4-BE49-F238E27FC236}">
                  <a16:creationId xmlns:a16="http://schemas.microsoft.com/office/drawing/2014/main" id="{5385253A-A5C4-E64D-BE49-B479B8B18167}"/>
                </a:ext>
              </a:extLst>
            </p:cNvPr>
            <p:cNvSpPr/>
            <p:nvPr/>
          </p:nvSpPr>
          <p:spPr>
            <a:xfrm>
              <a:off x="1683563" y="1129386"/>
              <a:ext cx="178444" cy="17902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A94BA2B-47F4-CD46-AC54-50A591F0F2F6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1772785" y="1308412"/>
              <a:ext cx="1" cy="2444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E9B9AB-9774-404F-9B22-B5E39C6169AD}"/>
                </a:ext>
              </a:extLst>
            </p:cNvPr>
            <p:cNvCxnSpPr/>
            <p:nvPr/>
          </p:nvCxnSpPr>
          <p:spPr>
            <a:xfrm flipV="1">
              <a:off x="1676807" y="1549082"/>
              <a:ext cx="95978" cy="109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B1EEEBB-4393-2340-8AF3-D0D3A69D371E}"/>
                </a:ext>
              </a:extLst>
            </p:cNvPr>
            <p:cNvCxnSpPr>
              <a:cxnSpLocks/>
            </p:cNvCxnSpPr>
            <p:nvPr/>
          </p:nvCxnSpPr>
          <p:spPr>
            <a:xfrm>
              <a:off x="1769406" y="1546771"/>
              <a:ext cx="96935" cy="109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5C25D1-F0FD-344D-9C66-402E499674BE}"/>
                </a:ext>
              </a:extLst>
            </p:cNvPr>
            <p:cNvCxnSpPr>
              <a:cxnSpLocks/>
            </p:cNvCxnSpPr>
            <p:nvPr/>
          </p:nvCxnSpPr>
          <p:spPr>
            <a:xfrm>
              <a:off x="1683563" y="1374685"/>
              <a:ext cx="17844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8E1624C-725F-0D4E-874D-97BA854C3B07}"/>
              </a:ext>
            </a:extLst>
          </p:cNvPr>
          <p:cNvSpPr txBox="1"/>
          <p:nvPr/>
        </p:nvSpPr>
        <p:spPr>
          <a:xfrm>
            <a:off x="1886391" y="1188209"/>
            <a:ext cx="127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Consortium manager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0AB630-D285-1B45-B2FE-AC4605ACFF36}"/>
              </a:ext>
            </a:extLst>
          </p:cNvPr>
          <p:cNvGrpSpPr/>
          <p:nvPr/>
        </p:nvGrpSpPr>
        <p:grpSpPr>
          <a:xfrm>
            <a:off x="2644382" y="2667611"/>
            <a:ext cx="189534" cy="529049"/>
            <a:chOff x="1676807" y="1129386"/>
            <a:chExt cx="189534" cy="529049"/>
          </a:xfrm>
        </p:grpSpPr>
        <p:sp>
          <p:nvSpPr>
            <p:cNvPr id="46" name="Connector 45">
              <a:extLst>
                <a:ext uri="{FF2B5EF4-FFF2-40B4-BE49-F238E27FC236}">
                  <a16:creationId xmlns:a16="http://schemas.microsoft.com/office/drawing/2014/main" id="{4174407E-BD32-3A45-98F2-4A006B83AE96}"/>
                </a:ext>
              </a:extLst>
            </p:cNvPr>
            <p:cNvSpPr/>
            <p:nvPr/>
          </p:nvSpPr>
          <p:spPr>
            <a:xfrm>
              <a:off x="1683563" y="1129386"/>
              <a:ext cx="178444" cy="179026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8665A3E-47A3-164F-B434-CB1FCE742C9A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>
              <a:off x="1772785" y="1308412"/>
              <a:ext cx="1" cy="2444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077E53-CC5C-A540-9B5B-3AC817606523}"/>
                </a:ext>
              </a:extLst>
            </p:cNvPr>
            <p:cNvCxnSpPr/>
            <p:nvPr/>
          </p:nvCxnSpPr>
          <p:spPr>
            <a:xfrm flipV="1">
              <a:off x="1676807" y="1549082"/>
              <a:ext cx="95978" cy="109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3DBCB40-DFB0-4C41-9F48-97A9A347E6A2}"/>
                </a:ext>
              </a:extLst>
            </p:cNvPr>
            <p:cNvCxnSpPr>
              <a:cxnSpLocks/>
            </p:cNvCxnSpPr>
            <p:nvPr/>
          </p:nvCxnSpPr>
          <p:spPr>
            <a:xfrm>
              <a:off x="1769406" y="1546771"/>
              <a:ext cx="96935" cy="109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3AD723A-09CF-0947-A3F7-4905A4094D7D}"/>
                </a:ext>
              </a:extLst>
            </p:cNvPr>
            <p:cNvCxnSpPr>
              <a:cxnSpLocks/>
            </p:cNvCxnSpPr>
            <p:nvPr/>
          </p:nvCxnSpPr>
          <p:spPr>
            <a:xfrm>
              <a:off x="1683563" y="1374685"/>
              <a:ext cx="17844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89AF4B3-401D-B943-B792-6590BC49ECAA}"/>
              </a:ext>
            </a:extLst>
          </p:cNvPr>
          <p:cNvSpPr txBox="1"/>
          <p:nvPr/>
        </p:nvSpPr>
        <p:spPr>
          <a:xfrm>
            <a:off x="2831109" y="2575175"/>
            <a:ext cx="1277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GWS manager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C596D3A-7D0F-D94B-8A88-A173B334C53B}"/>
              </a:ext>
            </a:extLst>
          </p:cNvPr>
          <p:cNvSpPr/>
          <p:nvPr/>
        </p:nvSpPr>
        <p:spPr>
          <a:xfrm>
            <a:off x="8600032" y="5272135"/>
            <a:ext cx="365760" cy="30607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sz="1350" dirty="0"/>
              <a:t>VM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4CC54D0-7661-C540-8FC6-62AF55A7CF02}"/>
              </a:ext>
            </a:extLst>
          </p:cNvPr>
          <p:cNvSpPr/>
          <p:nvPr/>
        </p:nvSpPr>
        <p:spPr>
          <a:xfrm>
            <a:off x="5953257" y="1793570"/>
            <a:ext cx="1001208" cy="48236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/>
              <a:t>interactive compute</a:t>
            </a:r>
          </a:p>
        </p:txBody>
      </p:sp>
    </p:spTree>
    <p:extLst>
      <p:ext uri="{BB962C8B-B14F-4D97-AF65-F5344CB8AC3E}">
        <p14:creationId xmlns:p14="http://schemas.microsoft.com/office/powerpoint/2010/main" val="155076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21" grpId="0" animBg="1"/>
      <p:bldP spid="26" grpId="0" animBg="1"/>
      <p:bldP spid="42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5BEF-61A7-684B-9082-84885E77BA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3CC5C5-BE21-304F-B89D-E56B5CFDD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670679"/>
              </p:ext>
            </p:extLst>
          </p:nvPr>
        </p:nvGraphicFramePr>
        <p:xfrm>
          <a:off x="1958193" y="1113820"/>
          <a:ext cx="5627596" cy="4901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3786">
                  <a:extLst>
                    <a:ext uri="{9D8B030D-6E8A-4147-A177-3AD203B41FA5}">
                      <a16:colId xmlns:a16="http://schemas.microsoft.com/office/drawing/2014/main" val="2020708776"/>
                    </a:ext>
                  </a:extLst>
                </a:gridCol>
                <a:gridCol w="1006339">
                  <a:extLst>
                    <a:ext uri="{9D8B030D-6E8A-4147-A177-3AD203B41FA5}">
                      <a16:colId xmlns:a16="http://schemas.microsoft.com/office/drawing/2014/main" val="3697187408"/>
                    </a:ext>
                  </a:extLst>
                </a:gridCol>
                <a:gridCol w="1006339">
                  <a:extLst>
                    <a:ext uri="{9D8B030D-6E8A-4147-A177-3AD203B41FA5}">
                      <a16:colId xmlns:a16="http://schemas.microsoft.com/office/drawing/2014/main" val="1869029890"/>
                    </a:ext>
                  </a:extLst>
                </a:gridCol>
                <a:gridCol w="1200566">
                  <a:extLst>
                    <a:ext uri="{9D8B030D-6E8A-4147-A177-3AD203B41FA5}">
                      <a16:colId xmlns:a16="http://schemas.microsoft.com/office/drawing/2014/main" val="1830700734"/>
                    </a:ext>
                  </a:extLst>
                </a:gridCol>
                <a:gridCol w="1200566">
                  <a:extLst>
                    <a:ext uri="{9D8B030D-6E8A-4147-A177-3AD203B41FA5}">
                      <a16:colId xmlns:a16="http://schemas.microsoft.com/office/drawing/2014/main" val="986948871"/>
                    </a:ext>
                  </a:extLst>
                </a:gridCol>
              </a:tblGrid>
              <a:tr h="9152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Features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6486673"/>
                  </a:ext>
                </a:extLst>
              </a:tr>
              <a:tr h="305081">
                <a:tc rowSpan="4">
                  <a:txBody>
                    <a:bodyPr/>
                    <a:lstStyle/>
                    <a:p>
                      <a:r>
                        <a:rPr lang="en-US" sz="1400" dirty="0"/>
                        <a:t>POSIX disk</a:t>
                      </a:r>
                    </a:p>
                    <a:p>
                      <a:r>
                        <a:rPr lang="en-US" sz="1400" dirty="0"/>
                        <a:t>(file system)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Parallel 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3562859"/>
                  </a:ext>
                </a:extLst>
              </a:tr>
              <a:tr h="3050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Parallel 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58186260"/>
                  </a:ext>
                </a:extLst>
              </a:tr>
              <a:tr h="3050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Small files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Webdings" pitchFamily="2" charset="2"/>
                        </a:rPr>
                        <a:t>r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latin typeface="+mn-lt"/>
                        </a:rPr>
                        <a:t>*</a:t>
                      </a:r>
                      <a:endParaRPr lang="en-US" sz="1400" dirty="0">
                        <a:solidFill>
                          <a:srgbClr val="00B050"/>
                        </a:solidFill>
                        <a:latin typeface="Webdings" pitchFamily="2" charset="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B050"/>
                          </a:solidFill>
                          <a:latin typeface="Webdings" pitchFamily="2" charset="2"/>
                        </a:rPr>
                        <a:t>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54619451"/>
                  </a:ext>
                </a:extLst>
              </a:tr>
              <a:tr h="30508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Mount type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permanent</a:t>
                      </a:r>
                      <a:endParaRPr lang="en-US" sz="1400" dirty="0">
                        <a:latin typeface="Webdings" pitchFamily="2" charset="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automount</a:t>
                      </a:r>
                      <a:endParaRPr lang="en-US" sz="1400" dirty="0">
                        <a:latin typeface="Webdings" pitchFamily="2" charset="2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automount</a:t>
                      </a:r>
                      <a:endParaRPr lang="en-US" sz="1400" dirty="0">
                        <a:latin typeface="Webdings" pitchFamily="2" charset="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3608055"/>
                  </a:ext>
                </a:extLst>
              </a:tr>
              <a:tr h="915241">
                <a:tc>
                  <a:txBody>
                    <a:bodyPr/>
                    <a:lstStyle/>
                    <a:p>
                      <a:r>
                        <a:rPr lang="en-US" sz="1400" dirty="0"/>
                        <a:t>Near-line tape</a:t>
                      </a:r>
                    </a:p>
                  </a:txBody>
                  <a:tcPr marL="68580" marR="68580" marT="34290" marB="34290"/>
                </a:tc>
                <a:tc gridSpan="4">
                  <a:txBody>
                    <a:bodyPr/>
                    <a:lstStyle/>
                    <a:p>
                      <a:r>
                        <a:rPr lang="en-US" sz="1400" dirty="0"/>
                        <a:t>Interfaces for:</a:t>
                      </a:r>
                    </a:p>
                    <a:p>
                      <a:pPr lvl="1"/>
                      <a:r>
                        <a:rPr lang="en-US" sz="1400" dirty="0"/>
                        <a:t>CEDA Archive data (staging &amp; backup)</a:t>
                      </a:r>
                    </a:p>
                    <a:p>
                      <a:pPr lvl="1"/>
                      <a:r>
                        <a:rPr lang="en-US" sz="1400" dirty="0"/>
                        <a:t>JASMIN Group Workspace data (Elastic Tape)</a:t>
                      </a:r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982173"/>
                  </a:ext>
                </a:extLst>
              </a:tr>
              <a:tr h="915241">
                <a:tc>
                  <a:txBody>
                    <a:bodyPr/>
                    <a:lstStyle/>
                    <a:p>
                      <a:r>
                        <a:rPr lang="en-US" sz="1400" dirty="0"/>
                        <a:t>Object store</a:t>
                      </a:r>
                    </a:p>
                  </a:txBody>
                  <a:tcPr marL="68580" marR="68580" marT="34290" marB="34290"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S3 interface, like Amazon S3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Several planned uses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628519"/>
                  </a:ext>
                </a:extLst>
              </a:tr>
              <a:tr h="915241">
                <a:tc>
                  <a:txBody>
                    <a:bodyPr/>
                    <a:lstStyle/>
                    <a:p>
                      <a:r>
                        <a:rPr lang="en-US" sz="1400" dirty="0"/>
                        <a:t>Block storage</a:t>
                      </a:r>
                    </a:p>
                  </a:txBody>
                  <a:tcPr marL="68580" marR="68580" marT="34290" marB="34290"/>
                </a:tc>
                <a:tc gridSpan="4">
                  <a:txBody>
                    <a:bodyPr/>
                    <a:lstStyle/>
                    <a:p>
                      <a:r>
                        <a:rPr lang="en-US" sz="1400" dirty="0"/>
                        <a:t>Used for provisioning virtual machine disks</a:t>
                      </a:r>
                    </a:p>
                    <a:p>
                      <a:pPr lvl="1"/>
                      <a:r>
                        <a:rPr lang="en-US" sz="1400" dirty="0"/>
                        <a:t>JASMIN virtualization estate</a:t>
                      </a:r>
                    </a:p>
                    <a:p>
                      <a:pPr lvl="1"/>
                      <a:r>
                        <a:rPr lang="en-US" sz="1400" dirty="0"/>
                        <a:t>JASMIN community cloud</a:t>
                      </a:r>
                    </a:p>
                    <a:p>
                      <a:pPr lvl="0"/>
                      <a:r>
                        <a:rPr lang="en-US" sz="1400" dirty="0"/>
                        <a:t>Other specialist storage : databases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53661"/>
                  </a:ext>
                </a:extLst>
              </a:tr>
            </a:tbl>
          </a:graphicData>
        </a:graphic>
      </p:graphicFrame>
      <p:sp>
        <p:nvSpPr>
          <p:cNvPr id="5" name="Cloud 4">
            <a:extLst>
              <a:ext uri="{FF2B5EF4-FFF2-40B4-BE49-F238E27FC236}">
                <a16:creationId xmlns:a16="http://schemas.microsoft.com/office/drawing/2014/main" id="{9A0375AB-C0C0-C14D-93C8-248856D914E9}"/>
              </a:ext>
            </a:extLst>
          </p:cNvPr>
          <p:cNvSpPr/>
          <p:nvPr/>
        </p:nvSpPr>
        <p:spPr>
          <a:xfrm>
            <a:off x="926311" y="4411714"/>
            <a:ext cx="767044" cy="463935"/>
          </a:xfrm>
          <a:prstGeom prst="cloud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US" sz="1050" dirty="0"/>
              <a:t>Object</a:t>
            </a:r>
          </a:p>
        </p:txBody>
      </p:sp>
      <p:sp>
        <p:nvSpPr>
          <p:cNvPr id="6" name="Direct Access Storage 5">
            <a:extLst>
              <a:ext uri="{FF2B5EF4-FFF2-40B4-BE49-F238E27FC236}">
                <a16:creationId xmlns:a16="http://schemas.microsoft.com/office/drawing/2014/main" id="{EBAD798A-2074-1944-BFE8-84BEC834CE87}"/>
              </a:ext>
            </a:extLst>
          </p:cNvPr>
          <p:cNvSpPr/>
          <p:nvPr/>
        </p:nvSpPr>
        <p:spPr>
          <a:xfrm>
            <a:off x="926310" y="5313438"/>
            <a:ext cx="767990" cy="427118"/>
          </a:xfrm>
          <a:prstGeom prst="flowChartMagneticDrum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US" sz="1050" dirty="0"/>
              <a:t>block</a:t>
            </a:r>
          </a:p>
        </p:txBody>
      </p:sp>
      <p:sp>
        <p:nvSpPr>
          <p:cNvPr id="7" name="Magnetic Disk 6">
            <a:extLst>
              <a:ext uri="{FF2B5EF4-FFF2-40B4-BE49-F238E27FC236}">
                <a16:creationId xmlns:a16="http://schemas.microsoft.com/office/drawing/2014/main" id="{505D96BE-84DC-4847-BFA0-F16F198A4E21}"/>
              </a:ext>
            </a:extLst>
          </p:cNvPr>
          <p:cNvSpPr/>
          <p:nvPr/>
        </p:nvSpPr>
        <p:spPr>
          <a:xfrm>
            <a:off x="1120967" y="2376446"/>
            <a:ext cx="572540" cy="514114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disk</a:t>
            </a:r>
          </a:p>
        </p:txBody>
      </p:sp>
      <p:sp>
        <p:nvSpPr>
          <p:cNvPr id="8" name="Sequential Access Storage 7">
            <a:extLst>
              <a:ext uri="{FF2B5EF4-FFF2-40B4-BE49-F238E27FC236}">
                <a16:creationId xmlns:a16="http://schemas.microsoft.com/office/drawing/2014/main" id="{9B1D8E48-0DB9-CC43-A9E8-8A2F2DDF52C1}"/>
              </a:ext>
            </a:extLst>
          </p:cNvPr>
          <p:cNvSpPr/>
          <p:nvPr/>
        </p:nvSpPr>
        <p:spPr>
          <a:xfrm>
            <a:off x="1075480" y="3430110"/>
            <a:ext cx="617874" cy="552581"/>
          </a:xfrm>
          <a:prstGeom prst="flowChartMagneticTap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US" sz="1050" dirty="0"/>
              <a:t>tape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05C1EB94-606A-0D46-95B7-2859844952DD}"/>
              </a:ext>
            </a:extLst>
          </p:cNvPr>
          <p:cNvSpPr/>
          <p:nvPr/>
        </p:nvSpPr>
        <p:spPr>
          <a:xfrm>
            <a:off x="4405197" y="1329321"/>
            <a:ext cx="572540" cy="514114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PFS</a:t>
            </a:r>
          </a:p>
        </p:txBody>
      </p:sp>
      <p:sp>
        <p:nvSpPr>
          <p:cNvPr id="10" name="Magnetic Disk 9">
            <a:extLst>
              <a:ext uri="{FF2B5EF4-FFF2-40B4-BE49-F238E27FC236}">
                <a16:creationId xmlns:a16="http://schemas.microsoft.com/office/drawing/2014/main" id="{22E5601D-9D9F-F249-8E5F-9C9050C2088F}"/>
              </a:ext>
            </a:extLst>
          </p:cNvPr>
          <p:cNvSpPr/>
          <p:nvPr/>
        </p:nvSpPr>
        <p:spPr>
          <a:xfrm>
            <a:off x="5503749" y="1329321"/>
            <a:ext cx="572540" cy="514114"/>
          </a:xfrm>
          <a:prstGeom prst="flowChartMagneticDisk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SOF</a:t>
            </a:r>
          </a:p>
        </p:txBody>
      </p:sp>
      <p:sp>
        <p:nvSpPr>
          <p:cNvPr id="11" name="Magnetic Disk 10">
            <a:extLst>
              <a:ext uri="{FF2B5EF4-FFF2-40B4-BE49-F238E27FC236}">
                <a16:creationId xmlns:a16="http://schemas.microsoft.com/office/drawing/2014/main" id="{2E52AE99-FD87-9A46-AFCC-7272203F2AE0}"/>
              </a:ext>
            </a:extLst>
          </p:cNvPr>
          <p:cNvSpPr/>
          <p:nvPr/>
        </p:nvSpPr>
        <p:spPr>
          <a:xfrm>
            <a:off x="6704922" y="1329320"/>
            <a:ext cx="572540" cy="514114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SSD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3C378-DBDA-0845-A1D3-841E63BFD6E2}"/>
              </a:ext>
            </a:extLst>
          </p:cNvPr>
          <p:cNvSpPr txBox="1"/>
          <p:nvPr/>
        </p:nvSpPr>
        <p:spPr>
          <a:xfrm>
            <a:off x="7585791" y="2656705"/>
            <a:ext cx="1162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* Coming soon</a:t>
            </a:r>
          </a:p>
        </p:txBody>
      </p:sp>
    </p:spTree>
    <p:extLst>
      <p:ext uri="{BB962C8B-B14F-4D97-AF65-F5344CB8AC3E}">
        <p14:creationId xmlns:p14="http://schemas.microsoft.com/office/powerpoint/2010/main" val="313599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6AC5-9740-8A43-B385-7CAA063448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Storage deployments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94BDA-4336-A64E-8A69-B6273833627B}"/>
              </a:ext>
            </a:extLst>
          </p:cNvPr>
          <p:cNvSpPr txBox="1"/>
          <p:nvPr/>
        </p:nvSpPr>
        <p:spPr>
          <a:xfrm>
            <a:off x="62957" y="4841160"/>
            <a:ext cx="16713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1" i="1" dirty="0"/>
              <a:t>Virtual Machines</a:t>
            </a:r>
          </a:p>
          <a:p>
            <a:pPr algn="r"/>
            <a:r>
              <a:rPr lang="en-US" sz="900" dirty="0"/>
              <a:t>jasmin-sci1,2,5 /</a:t>
            </a:r>
            <a:r>
              <a:rPr lang="en-US" sz="900" dirty="0" err="1"/>
              <a:t>tmp</a:t>
            </a:r>
            <a:endParaRPr lang="en-US" sz="9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B5E3CA-04E9-C541-9561-C09E66FC7BC7}"/>
              </a:ext>
            </a:extLst>
          </p:cNvPr>
          <p:cNvSpPr/>
          <p:nvPr/>
        </p:nvSpPr>
        <p:spPr>
          <a:xfrm>
            <a:off x="7899175" y="3709502"/>
            <a:ext cx="1076554" cy="51435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AB31F7-C82F-4343-8438-CA63CF2C607A}"/>
              </a:ext>
            </a:extLst>
          </p:cNvPr>
          <p:cNvSpPr/>
          <p:nvPr/>
        </p:nvSpPr>
        <p:spPr>
          <a:xfrm>
            <a:off x="6976392" y="2867755"/>
            <a:ext cx="715618" cy="42489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home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60338D-76EF-B545-947B-50F863FD734C}"/>
              </a:ext>
            </a:extLst>
          </p:cNvPr>
          <p:cNvSpPr/>
          <p:nvPr/>
        </p:nvSpPr>
        <p:spPr>
          <a:xfrm>
            <a:off x="6976392" y="3519232"/>
            <a:ext cx="715618" cy="42489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GWS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BEA2BC-810E-8140-834D-DCB1074D3BEB}"/>
              </a:ext>
            </a:extLst>
          </p:cNvPr>
          <p:cNvSpPr/>
          <p:nvPr/>
        </p:nvSpPr>
        <p:spPr>
          <a:xfrm>
            <a:off x="6973855" y="4762594"/>
            <a:ext cx="803019" cy="42489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CEDA archive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784484-C443-404A-A320-1C90BA10DEA6}"/>
              </a:ext>
            </a:extLst>
          </p:cNvPr>
          <p:cNvSpPr/>
          <p:nvPr/>
        </p:nvSpPr>
        <p:spPr>
          <a:xfrm>
            <a:off x="6973854" y="4119216"/>
            <a:ext cx="715618" cy="42489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</a:t>
            </a:r>
          </a:p>
        </p:txBody>
      </p:sp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534CCB10-F69C-A246-8B73-00E98397353A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rot="10800000">
            <a:off x="7692013" y="3080207"/>
            <a:ext cx="207165" cy="88647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CEAAF481-626A-C64B-A13F-6D1DA80E535E}"/>
              </a:ext>
            </a:extLst>
          </p:cNvPr>
          <p:cNvCxnSpPr>
            <a:cxnSpLocks/>
            <a:stCxn id="6" idx="2"/>
            <a:endCxn id="8" idx="3"/>
          </p:cNvCxnSpPr>
          <p:nvPr/>
        </p:nvCxnSpPr>
        <p:spPr>
          <a:xfrm rot="10800000">
            <a:off x="7692013" y="3731681"/>
            <a:ext cx="207165" cy="2349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2">
            <a:extLst>
              <a:ext uri="{FF2B5EF4-FFF2-40B4-BE49-F238E27FC236}">
                <a16:creationId xmlns:a16="http://schemas.microsoft.com/office/drawing/2014/main" id="{D3FF05D9-D58A-D141-9FAB-0BD5D5917F18}"/>
              </a:ext>
            </a:extLst>
          </p:cNvPr>
          <p:cNvCxnSpPr>
            <a:cxnSpLocks/>
            <a:stCxn id="6" idx="2"/>
            <a:endCxn id="9" idx="3"/>
          </p:cNvCxnSpPr>
          <p:nvPr/>
        </p:nvCxnSpPr>
        <p:spPr>
          <a:xfrm rot="10800000" flipV="1">
            <a:off x="7776875" y="3966677"/>
            <a:ext cx="122303" cy="10083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54">
            <a:extLst>
              <a:ext uri="{FF2B5EF4-FFF2-40B4-BE49-F238E27FC236}">
                <a16:creationId xmlns:a16="http://schemas.microsoft.com/office/drawing/2014/main" id="{3F3C5ADC-4D98-604B-8BCD-5CEC60DAD31F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10800000" flipV="1">
            <a:off x="7689475" y="3966677"/>
            <a:ext cx="209703" cy="3649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88B04F-F294-C742-BA03-0B12086BC5FC}"/>
              </a:ext>
            </a:extLst>
          </p:cNvPr>
          <p:cNvCxnSpPr>
            <a:cxnSpLocks/>
            <a:stCxn id="8" idx="1"/>
            <a:endCxn id="35" idx="4"/>
          </p:cNvCxnSpPr>
          <p:nvPr/>
        </p:nvCxnSpPr>
        <p:spPr>
          <a:xfrm flipH="1" flipV="1">
            <a:off x="5727307" y="2153637"/>
            <a:ext cx="1249087" cy="1578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D1F7C7-E7A5-1F43-930A-F8523EAFAC3C}"/>
              </a:ext>
            </a:extLst>
          </p:cNvPr>
          <p:cNvCxnSpPr>
            <a:cxnSpLocks/>
            <a:stCxn id="8" idx="1"/>
            <a:endCxn id="40" idx="3"/>
          </p:cNvCxnSpPr>
          <p:nvPr/>
        </p:nvCxnSpPr>
        <p:spPr>
          <a:xfrm flipH="1" flipV="1">
            <a:off x="5810065" y="2864457"/>
            <a:ext cx="1166329" cy="867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CFA27F-1FCB-5240-A7AB-D360AE60DF7D}"/>
              </a:ext>
            </a:extLst>
          </p:cNvPr>
          <p:cNvCxnSpPr>
            <a:cxnSpLocks/>
            <a:stCxn id="35" idx="2"/>
            <a:endCxn id="37" idx="4"/>
          </p:cNvCxnSpPr>
          <p:nvPr/>
        </p:nvCxnSpPr>
        <p:spPr>
          <a:xfrm flipH="1" flipV="1">
            <a:off x="4275186" y="1924816"/>
            <a:ext cx="999762" cy="22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E7880F-C08A-E14A-84F3-11CD820A790F}"/>
              </a:ext>
            </a:extLst>
          </p:cNvPr>
          <p:cNvCxnSpPr>
            <a:cxnSpLocks/>
            <a:stCxn id="35" idx="2"/>
            <a:endCxn id="38" idx="4"/>
          </p:cNvCxnSpPr>
          <p:nvPr/>
        </p:nvCxnSpPr>
        <p:spPr>
          <a:xfrm flipH="1">
            <a:off x="4298370" y="2153634"/>
            <a:ext cx="976578" cy="287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78AD18-D373-B443-8712-EDB38FA2C64E}"/>
              </a:ext>
            </a:extLst>
          </p:cNvPr>
          <p:cNvCxnSpPr>
            <a:cxnSpLocks/>
            <a:stCxn id="35" idx="2"/>
            <a:endCxn id="39" idx="4"/>
          </p:cNvCxnSpPr>
          <p:nvPr/>
        </p:nvCxnSpPr>
        <p:spPr>
          <a:xfrm flipH="1">
            <a:off x="4290775" y="2153634"/>
            <a:ext cx="984175" cy="82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130B6E-3354-B941-949B-5AE0701FC45E}"/>
              </a:ext>
            </a:extLst>
          </p:cNvPr>
          <p:cNvCxnSpPr>
            <a:cxnSpLocks/>
            <a:stCxn id="7" idx="1"/>
            <a:endCxn id="34" idx="4"/>
          </p:cNvCxnSpPr>
          <p:nvPr/>
        </p:nvCxnSpPr>
        <p:spPr>
          <a:xfrm flipH="1" flipV="1">
            <a:off x="5707551" y="1452982"/>
            <a:ext cx="1268843" cy="1627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9C9026C-4DDA-4C4D-A6C6-62C0212753C3}"/>
              </a:ext>
            </a:extLst>
          </p:cNvPr>
          <p:cNvSpPr/>
          <p:nvPr/>
        </p:nvSpPr>
        <p:spPr>
          <a:xfrm>
            <a:off x="3725432" y="3500565"/>
            <a:ext cx="650637" cy="208939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scratch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BE9D390-0B09-324E-A063-B35ED46C87D7}"/>
              </a:ext>
            </a:extLst>
          </p:cNvPr>
          <p:cNvSpPr/>
          <p:nvPr/>
        </p:nvSpPr>
        <p:spPr>
          <a:xfrm>
            <a:off x="2003036" y="4936012"/>
            <a:ext cx="378257" cy="1804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50" dirty="0" err="1">
                <a:solidFill>
                  <a:schemeClr val="bg1"/>
                </a:solidFill>
              </a:rPr>
              <a:t>tmp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C79C872-B17A-C94B-8B2F-2361F5E69E83}"/>
              </a:ext>
            </a:extLst>
          </p:cNvPr>
          <p:cNvSpPr/>
          <p:nvPr/>
        </p:nvSpPr>
        <p:spPr>
          <a:xfrm>
            <a:off x="5397190" y="4715327"/>
            <a:ext cx="1070396" cy="64711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storage for cloud tenancies &amp; virtual machines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FBDD2C-47E5-B847-AF1A-B935192D5510}"/>
              </a:ext>
            </a:extLst>
          </p:cNvPr>
          <p:cNvCxnSpPr>
            <a:cxnSpLocks/>
            <a:stCxn id="10" idx="1"/>
            <a:endCxn id="21" idx="3"/>
          </p:cNvCxnSpPr>
          <p:nvPr/>
        </p:nvCxnSpPr>
        <p:spPr>
          <a:xfrm flipH="1" flipV="1">
            <a:off x="4376069" y="3605033"/>
            <a:ext cx="2597787" cy="726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98DC83-64CA-1340-8560-2E83D85CE7C5}"/>
              </a:ext>
            </a:extLst>
          </p:cNvPr>
          <p:cNvCxnSpPr>
            <a:cxnSpLocks/>
            <a:stCxn id="10" idx="1"/>
            <a:endCxn id="23" idx="3"/>
          </p:cNvCxnSpPr>
          <p:nvPr/>
        </p:nvCxnSpPr>
        <p:spPr>
          <a:xfrm flipH="1">
            <a:off x="6467586" y="4331667"/>
            <a:ext cx="506268" cy="707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2B0451-DD83-4C43-9B2A-3E68F4E525BF}"/>
              </a:ext>
            </a:extLst>
          </p:cNvPr>
          <p:cNvCxnSpPr>
            <a:cxnSpLocks/>
            <a:stCxn id="21" idx="1"/>
            <a:endCxn id="49" idx="4"/>
          </p:cNvCxnSpPr>
          <p:nvPr/>
        </p:nvCxnSpPr>
        <p:spPr>
          <a:xfrm flipH="1" flipV="1">
            <a:off x="3243389" y="3219069"/>
            <a:ext cx="482043" cy="38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3B33F2-D3F7-7948-9D36-083C23F04D36}"/>
              </a:ext>
            </a:extLst>
          </p:cNvPr>
          <p:cNvCxnSpPr>
            <a:cxnSpLocks/>
            <a:stCxn id="21" idx="1"/>
            <a:endCxn id="50" idx="4"/>
          </p:cNvCxnSpPr>
          <p:nvPr/>
        </p:nvCxnSpPr>
        <p:spPr>
          <a:xfrm flipH="1">
            <a:off x="3243389" y="3605033"/>
            <a:ext cx="482043" cy="57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C20A88-0C47-9C41-A1D0-3A3E9E72131B}"/>
              </a:ext>
            </a:extLst>
          </p:cNvPr>
          <p:cNvCxnSpPr>
            <a:cxnSpLocks/>
            <a:stCxn id="23" idx="1"/>
            <a:endCxn id="42" idx="4"/>
          </p:cNvCxnSpPr>
          <p:nvPr/>
        </p:nvCxnSpPr>
        <p:spPr>
          <a:xfrm flipH="1" flipV="1">
            <a:off x="5144059" y="5026212"/>
            <a:ext cx="253133" cy="1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EDCC83-30BA-4740-9C81-4B539E41BA2A}"/>
              </a:ext>
            </a:extLst>
          </p:cNvPr>
          <p:cNvCxnSpPr>
            <a:cxnSpLocks/>
            <a:stCxn id="23" idx="1"/>
            <a:endCxn id="41" idx="0"/>
          </p:cNvCxnSpPr>
          <p:nvPr/>
        </p:nvCxnSpPr>
        <p:spPr>
          <a:xfrm flipH="1">
            <a:off x="5142944" y="5038886"/>
            <a:ext cx="254246" cy="582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5298DD3-2B57-FD43-8A7F-6C9DA7D4A394}"/>
              </a:ext>
            </a:extLst>
          </p:cNvPr>
          <p:cNvSpPr/>
          <p:nvPr/>
        </p:nvSpPr>
        <p:spPr>
          <a:xfrm>
            <a:off x="3968504" y="4194114"/>
            <a:ext cx="318249" cy="219824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50" dirty="0" err="1">
                <a:solidFill>
                  <a:schemeClr val="bg1"/>
                </a:solidFill>
              </a:rPr>
              <a:t>xfc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31167C-F272-4943-8971-82569DAD0225}"/>
              </a:ext>
            </a:extLst>
          </p:cNvPr>
          <p:cNvCxnSpPr>
            <a:cxnSpLocks/>
            <a:stCxn id="30" idx="3"/>
            <a:endCxn id="10" idx="1"/>
          </p:cNvCxnSpPr>
          <p:nvPr/>
        </p:nvCxnSpPr>
        <p:spPr>
          <a:xfrm>
            <a:off x="4286753" y="4304028"/>
            <a:ext cx="2687103" cy="27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82B069-A0C7-DB47-9A8E-6113AE36A29E}"/>
              </a:ext>
            </a:extLst>
          </p:cNvPr>
          <p:cNvCxnSpPr>
            <a:cxnSpLocks/>
            <a:stCxn id="36" idx="0"/>
            <a:endCxn id="8" idx="1"/>
          </p:cNvCxnSpPr>
          <p:nvPr/>
        </p:nvCxnSpPr>
        <p:spPr>
          <a:xfrm>
            <a:off x="5932390" y="3538880"/>
            <a:ext cx="1044003" cy="192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638FF2-E289-F740-89F4-20F03E2CF73A}"/>
              </a:ext>
            </a:extLst>
          </p:cNvPr>
          <p:cNvCxnSpPr>
            <a:cxnSpLocks/>
            <a:stCxn id="30" idx="1"/>
            <a:endCxn id="57" idx="4"/>
          </p:cNvCxnSpPr>
          <p:nvPr/>
        </p:nvCxnSpPr>
        <p:spPr>
          <a:xfrm flipH="1">
            <a:off x="3251768" y="4304028"/>
            <a:ext cx="716737" cy="1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agnetic Disk 33">
            <a:extLst>
              <a:ext uri="{FF2B5EF4-FFF2-40B4-BE49-F238E27FC236}">
                <a16:creationId xmlns:a16="http://schemas.microsoft.com/office/drawing/2014/main" id="{2C250CFF-8CA4-044A-BFB7-0876D87FD175}"/>
              </a:ext>
            </a:extLst>
          </p:cNvPr>
          <p:cNvSpPr/>
          <p:nvPr/>
        </p:nvSpPr>
        <p:spPr>
          <a:xfrm>
            <a:off x="5255195" y="1249884"/>
            <a:ext cx="452357" cy="406196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SSD</a:t>
            </a:r>
          </a:p>
        </p:txBody>
      </p:sp>
      <p:sp>
        <p:nvSpPr>
          <p:cNvPr id="35" name="Magnetic Disk 34">
            <a:extLst>
              <a:ext uri="{FF2B5EF4-FFF2-40B4-BE49-F238E27FC236}">
                <a16:creationId xmlns:a16="http://schemas.microsoft.com/office/drawing/2014/main" id="{1B1A00DB-C16C-8B41-992B-2D367479A11B}"/>
              </a:ext>
            </a:extLst>
          </p:cNvPr>
          <p:cNvSpPr/>
          <p:nvPr/>
        </p:nvSpPr>
        <p:spPr>
          <a:xfrm>
            <a:off x="5274950" y="1950536"/>
            <a:ext cx="452357" cy="406196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disk</a:t>
            </a: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B1A1C2F5-67EE-7E4B-BC29-B9F0B52DE414}"/>
              </a:ext>
            </a:extLst>
          </p:cNvPr>
          <p:cNvSpPr/>
          <p:nvPr/>
        </p:nvSpPr>
        <p:spPr>
          <a:xfrm>
            <a:off x="5165984" y="3306914"/>
            <a:ext cx="767044" cy="463935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US" sz="1050" dirty="0"/>
              <a:t>Object</a:t>
            </a:r>
          </a:p>
          <a:p>
            <a:pPr algn="ctr"/>
            <a:r>
              <a:rPr lang="en-US" sz="1050" dirty="0"/>
              <a:t>Store</a:t>
            </a:r>
          </a:p>
        </p:txBody>
      </p:sp>
      <p:sp>
        <p:nvSpPr>
          <p:cNvPr id="37" name="Magnetic Disk 36">
            <a:extLst>
              <a:ext uri="{FF2B5EF4-FFF2-40B4-BE49-F238E27FC236}">
                <a16:creationId xmlns:a16="http://schemas.microsoft.com/office/drawing/2014/main" id="{51B3C335-FB43-F744-9F38-59917A3CFDAC}"/>
              </a:ext>
            </a:extLst>
          </p:cNvPr>
          <p:cNvSpPr/>
          <p:nvPr/>
        </p:nvSpPr>
        <p:spPr>
          <a:xfrm>
            <a:off x="3806194" y="1714251"/>
            <a:ext cx="468992" cy="421133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PFS</a:t>
            </a:r>
          </a:p>
        </p:txBody>
      </p:sp>
      <p:sp>
        <p:nvSpPr>
          <p:cNvPr id="38" name="Magnetic Disk 37">
            <a:extLst>
              <a:ext uri="{FF2B5EF4-FFF2-40B4-BE49-F238E27FC236}">
                <a16:creationId xmlns:a16="http://schemas.microsoft.com/office/drawing/2014/main" id="{2D3D26F5-C9AC-EC41-953D-5C65FFF9DBFF}"/>
              </a:ext>
            </a:extLst>
          </p:cNvPr>
          <p:cNvSpPr/>
          <p:nvPr/>
        </p:nvSpPr>
        <p:spPr>
          <a:xfrm>
            <a:off x="3829378" y="2230489"/>
            <a:ext cx="468992" cy="421133"/>
          </a:xfrm>
          <a:prstGeom prst="flowChartMagneticDisk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SOF</a:t>
            </a:r>
          </a:p>
        </p:txBody>
      </p:sp>
      <p:sp>
        <p:nvSpPr>
          <p:cNvPr id="39" name="Magnetic Disk 38">
            <a:extLst>
              <a:ext uri="{FF2B5EF4-FFF2-40B4-BE49-F238E27FC236}">
                <a16:creationId xmlns:a16="http://schemas.microsoft.com/office/drawing/2014/main" id="{B650A2EF-E7C5-EF43-99BF-4271AD2F89BB}"/>
              </a:ext>
            </a:extLst>
          </p:cNvPr>
          <p:cNvSpPr/>
          <p:nvPr/>
        </p:nvSpPr>
        <p:spPr>
          <a:xfrm>
            <a:off x="3821781" y="2765911"/>
            <a:ext cx="468992" cy="421133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SSD</a:t>
            </a:r>
          </a:p>
        </p:txBody>
      </p:sp>
      <p:sp>
        <p:nvSpPr>
          <p:cNvPr id="40" name="Sequential Access Storage 39">
            <a:extLst>
              <a:ext uri="{FF2B5EF4-FFF2-40B4-BE49-F238E27FC236}">
                <a16:creationId xmlns:a16="http://schemas.microsoft.com/office/drawing/2014/main" id="{9C309BB4-425D-1746-A9A5-002AE877FA21}"/>
              </a:ext>
            </a:extLst>
          </p:cNvPr>
          <p:cNvSpPr/>
          <p:nvPr/>
        </p:nvSpPr>
        <p:spPr>
          <a:xfrm>
            <a:off x="5192189" y="2588166"/>
            <a:ext cx="617874" cy="552581"/>
          </a:xfrm>
          <a:prstGeom prst="flowChartMagneticTap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US" sz="1050" dirty="0" err="1"/>
              <a:t>ElasticTape</a:t>
            </a:r>
            <a:endParaRPr lang="en-US" sz="1050" dirty="0"/>
          </a:p>
        </p:txBody>
      </p:sp>
      <p:sp>
        <p:nvSpPr>
          <p:cNvPr id="41" name="Cloud 40">
            <a:extLst>
              <a:ext uri="{FF2B5EF4-FFF2-40B4-BE49-F238E27FC236}">
                <a16:creationId xmlns:a16="http://schemas.microsoft.com/office/drawing/2014/main" id="{4F34E34B-91FE-104C-93AB-C6411DF8D60A}"/>
              </a:ext>
            </a:extLst>
          </p:cNvPr>
          <p:cNvSpPr/>
          <p:nvPr/>
        </p:nvSpPr>
        <p:spPr>
          <a:xfrm>
            <a:off x="4376540" y="5389816"/>
            <a:ext cx="767044" cy="463935"/>
          </a:xfrm>
          <a:prstGeom prst="cloud">
            <a:avLst/>
          </a:prstGeom>
          <a:solidFill>
            <a:schemeClr val="accent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US" sz="1050" dirty="0"/>
              <a:t>Object</a:t>
            </a:r>
          </a:p>
          <a:p>
            <a:pPr algn="ctr"/>
            <a:r>
              <a:rPr lang="en-US" sz="1050" dirty="0"/>
              <a:t>Store</a:t>
            </a:r>
          </a:p>
        </p:txBody>
      </p:sp>
      <p:sp>
        <p:nvSpPr>
          <p:cNvPr id="42" name="Direct Access Storage 41">
            <a:extLst>
              <a:ext uri="{FF2B5EF4-FFF2-40B4-BE49-F238E27FC236}">
                <a16:creationId xmlns:a16="http://schemas.microsoft.com/office/drawing/2014/main" id="{1955EFF7-BEAA-F344-82AF-9B229E341EC4}"/>
              </a:ext>
            </a:extLst>
          </p:cNvPr>
          <p:cNvSpPr/>
          <p:nvPr/>
        </p:nvSpPr>
        <p:spPr>
          <a:xfrm>
            <a:off x="4376067" y="4812652"/>
            <a:ext cx="767990" cy="427118"/>
          </a:xfrm>
          <a:prstGeom prst="flowChartMagneticDrum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US" sz="1050" dirty="0"/>
              <a:t>block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43235C-686F-CD49-8457-755704A1BA89}"/>
              </a:ext>
            </a:extLst>
          </p:cNvPr>
          <p:cNvSpPr txBox="1"/>
          <p:nvPr/>
        </p:nvSpPr>
        <p:spPr>
          <a:xfrm>
            <a:off x="637577" y="1672171"/>
            <a:ext cx="2599958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/</a:t>
            </a:r>
            <a:r>
              <a:rPr lang="en-US" sz="900" dirty="0" err="1"/>
              <a:t>group_workspaces</a:t>
            </a:r>
            <a:r>
              <a:rPr lang="en-US" sz="900" dirty="0"/>
              <a:t>/jasmin2/&lt;</a:t>
            </a:r>
            <a:r>
              <a:rPr lang="en-US" sz="900" dirty="0" err="1"/>
              <a:t>gwsname</a:t>
            </a:r>
            <a:r>
              <a:rPr lang="en-US" sz="900" dirty="0"/>
              <a:t>&gt;</a:t>
            </a:r>
          </a:p>
          <a:p>
            <a:pPr algn="r"/>
            <a:r>
              <a:rPr lang="en-US" sz="900" dirty="0"/>
              <a:t>/</a:t>
            </a:r>
            <a:r>
              <a:rPr lang="en-US" sz="900" dirty="0" err="1"/>
              <a:t>group_workspaces</a:t>
            </a:r>
            <a:r>
              <a:rPr lang="en-US" sz="900" dirty="0"/>
              <a:t>/cems2/&lt;</a:t>
            </a:r>
            <a:r>
              <a:rPr lang="en-US" sz="900" dirty="0" err="1"/>
              <a:t>gwsname</a:t>
            </a:r>
            <a:r>
              <a:rPr lang="en-US" sz="900" dirty="0"/>
              <a:t>&gt;</a:t>
            </a:r>
          </a:p>
          <a:p>
            <a:pPr algn="r"/>
            <a:r>
              <a:rPr lang="en-US" sz="900" dirty="0"/>
              <a:t>/</a:t>
            </a:r>
            <a:r>
              <a:rPr lang="en-US" sz="900" dirty="0" err="1"/>
              <a:t>group_workspaces</a:t>
            </a:r>
            <a:r>
              <a:rPr lang="en-US" sz="900" dirty="0"/>
              <a:t>/jasmin3/&lt;</a:t>
            </a:r>
            <a:r>
              <a:rPr lang="en-US" sz="900" dirty="0" err="1"/>
              <a:t>gwsname</a:t>
            </a:r>
            <a:r>
              <a:rPr lang="en-US" sz="900" dirty="0"/>
              <a:t>&gt;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63531F-8598-A948-A6E1-C60A1DDE64CE}"/>
              </a:ext>
            </a:extLst>
          </p:cNvPr>
          <p:cNvCxnSpPr>
            <a:cxnSpLocks/>
            <a:stCxn id="37" idx="2"/>
            <a:endCxn id="43" idx="3"/>
          </p:cNvCxnSpPr>
          <p:nvPr/>
        </p:nvCxnSpPr>
        <p:spPr>
          <a:xfrm flipH="1">
            <a:off x="3237537" y="1924818"/>
            <a:ext cx="568659" cy="1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353FDAD-A009-2640-9C42-2279FFECE55F}"/>
              </a:ext>
            </a:extLst>
          </p:cNvPr>
          <p:cNvSpPr txBox="1"/>
          <p:nvPr/>
        </p:nvSpPr>
        <p:spPr>
          <a:xfrm>
            <a:off x="637577" y="2244869"/>
            <a:ext cx="25999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/</a:t>
            </a:r>
            <a:r>
              <a:rPr lang="en-US" sz="900" dirty="0" err="1"/>
              <a:t>group_workspaces</a:t>
            </a:r>
            <a:r>
              <a:rPr lang="en-US" sz="900" dirty="0"/>
              <a:t>/jasmin4/&lt;</a:t>
            </a:r>
            <a:r>
              <a:rPr lang="en-US" sz="900" dirty="0" err="1"/>
              <a:t>gwsname</a:t>
            </a:r>
            <a:r>
              <a:rPr lang="en-US" sz="900" dirty="0"/>
              <a:t>&gt;</a:t>
            </a:r>
          </a:p>
          <a:p>
            <a:pPr algn="r"/>
            <a:r>
              <a:rPr lang="en-US" sz="900" dirty="0"/>
              <a:t>/</a:t>
            </a:r>
            <a:r>
              <a:rPr lang="en-US" sz="900" dirty="0" err="1"/>
              <a:t>gws</a:t>
            </a:r>
            <a:r>
              <a:rPr lang="en-US" sz="900" dirty="0"/>
              <a:t>/</a:t>
            </a:r>
            <a:r>
              <a:rPr lang="en-US" sz="900" dirty="0" err="1"/>
              <a:t>nopw</a:t>
            </a:r>
            <a:r>
              <a:rPr lang="en-US" sz="900" dirty="0"/>
              <a:t>/j04/&lt;</a:t>
            </a:r>
            <a:r>
              <a:rPr lang="en-US" sz="900" dirty="0" err="1"/>
              <a:t>gwsname</a:t>
            </a:r>
            <a:r>
              <a:rPr lang="en-US" sz="900" dirty="0"/>
              <a:t>&gt;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DA4298-AD74-874B-8AD0-7BFE6FE4DC29}"/>
              </a:ext>
            </a:extLst>
          </p:cNvPr>
          <p:cNvCxnSpPr>
            <a:cxnSpLocks/>
            <a:stCxn id="38" idx="2"/>
            <a:endCxn id="45" idx="3"/>
          </p:cNvCxnSpPr>
          <p:nvPr/>
        </p:nvCxnSpPr>
        <p:spPr>
          <a:xfrm flipH="1" flipV="1">
            <a:off x="3237537" y="2429537"/>
            <a:ext cx="591843" cy="11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60B685A-13B0-5C40-98B1-3A9781ED5E90}"/>
              </a:ext>
            </a:extLst>
          </p:cNvPr>
          <p:cNvSpPr txBox="1"/>
          <p:nvPr/>
        </p:nvSpPr>
        <p:spPr>
          <a:xfrm>
            <a:off x="637576" y="2665473"/>
            <a:ext cx="259995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/</a:t>
            </a:r>
            <a:r>
              <a:rPr lang="en-US" sz="900" dirty="0" err="1"/>
              <a:t>gws</a:t>
            </a:r>
            <a:r>
              <a:rPr lang="en-US" sz="900" dirty="0"/>
              <a:t>/</a:t>
            </a:r>
            <a:r>
              <a:rPr lang="en-US" sz="900" dirty="0" err="1"/>
              <a:t>smf</a:t>
            </a:r>
            <a:r>
              <a:rPr lang="en-US" sz="900" dirty="0"/>
              <a:t>/j04/&lt;</a:t>
            </a:r>
            <a:r>
              <a:rPr lang="en-US" sz="900" dirty="0" err="1"/>
              <a:t>gwsname</a:t>
            </a:r>
            <a:r>
              <a:rPr lang="en-US" sz="900" dirty="0"/>
              <a:t>&gt;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4C5D24D-67B3-5F47-B653-E0629B2BDB6C}"/>
              </a:ext>
            </a:extLst>
          </p:cNvPr>
          <p:cNvCxnSpPr>
            <a:cxnSpLocks/>
            <a:stCxn id="39" idx="2"/>
            <a:endCxn id="47" idx="3"/>
          </p:cNvCxnSpPr>
          <p:nvPr/>
        </p:nvCxnSpPr>
        <p:spPr>
          <a:xfrm flipH="1" flipV="1">
            <a:off x="3237536" y="2780891"/>
            <a:ext cx="584247" cy="195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Magnetic Disk 48">
            <a:extLst>
              <a:ext uri="{FF2B5EF4-FFF2-40B4-BE49-F238E27FC236}">
                <a16:creationId xmlns:a16="http://schemas.microsoft.com/office/drawing/2014/main" id="{271352E0-CF46-BA43-92DB-315081FB6DAE}"/>
              </a:ext>
            </a:extLst>
          </p:cNvPr>
          <p:cNvSpPr/>
          <p:nvPr/>
        </p:nvSpPr>
        <p:spPr>
          <a:xfrm>
            <a:off x="2778417" y="3026096"/>
            <a:ext cx="464970" cy="385946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PFS</a:t>
            </a:r>
          </a:p>
        </p:txBody>
      </p:sp>
      <p:sp>
        <p:nvSpPr>
          <p:cNvPr id="50" name="Magnetic Disk 49">
            <a:extLst>
              <a:ext uri="{FF2B5EF4-FFF2-40B4-BE49-F238E27FC236}">
                <a16:creationId xmlns:a16="http://schemas.microsoft.com/office/drawing/2014/main" id="{C68BF71E-5E3B-004C-967C-CB5E6363D6A0}"/>
              </a:ext>
            </a:extLst>
          </p:cNvPr>
          <p:cNvSpPr/>
          <p:nvPr/>
        </p:nvSpPr>
        <p:spPr>
          <a:xfrm>
            <a:off x="2778417" y="3470146"/>
            <a:ext cx="464970" cy="385202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SSD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AA31A0-3F9E-D14D-8B91-B67A8FB5E003}"/>
              </a:ext>
            </a:extLst>
          </p:cNvPr>
          <p:cNvSpPr txBox="1"/>
          <p:nvPr/>
        </p:nvSpPr>
        <p:spPr>
          <a:xfrm>
            <a:off x="1076610" y="3140745"/>
            <a:ext cx="131399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75 Tb    /work/scratch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BCB38F-3185-6644-95DD-7C19F3ED3EBB}"/>
              </a:ext>
            </a:extLst>
          </p:cNvPr>
          <p:cNvSpPr txBox="1"/>
          <p:nvPr/>
        </p:nvSpPr>
        <p:spPr>
          <a:xfrm>
            <a:off x="540328" y="3563098"/>
            <a:ext cx="1845998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/>
              <a:t>175 </a:t>
            </a:r>
            <a:r>
              <a:rPr lang="en-US" sz="900" dirty="0"/>
              <a:t>Tb    /work/scratch-</a:t>
            </a:r>
            <a:r>
              <a:rPr lang="en-US" sz="900" dirty="0" err="1"/>
              <a:t>nompiio</a:t>
            </a:r>
            <a:endParaRPr lang="en-US" sz="9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2C8099-8D9E-C440-A39F-A087D1FF2661}"/>
              </a:ext>
            </a:extLst>
          </p:cNvPr>
          <p:cNvCxnSpPr>
            <a:cxnSpLocks/>
            <a:stCxn id="49" idx="2"/>
            <a:endCxn id="51" idx="3"/>
          </p:cNvCxnSpPr>
          <p:nvPr/>
        </p:nvCxnSpPr>
        <p:spPr>
          <a:xfrm flipH="1">
            <a:off x="2390601" y="3219069"/>
            <a:ext cx="387816" cy="3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9C36972-DFA6-5347-AD82-8E65EC812CC7}"/>
              </a:ext>
            </a:extLst>
          </p:cNvPr>
          <p:cNvCxnSpPr>
            <a:cxnSpLocks/>
            <a:stCxn id="50" idx="2"/>
            <a:endCxn id="52" idx="3"/>
          </p:cNvCxnSpPr>
          <p:nvPr/>
        </p:nvCxnSpPr>
        <p:spPr>
          <a:xfrm flipH="1">
            <a:off x="2386328" y="3662749"/>
            <a:ext cx="392091" cy="1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06E26E8-A532-0543-9B74-FC738673B2F1}"/>
              </a:ext>
            </a:extLst>
          </p:cNvPr>
          <p:cNvSpPr txBox="1"/>
          <p:nvPr/>
        </p:nvSpPr>
        <p:spPr>
          <a:xfrm>
            <a:off x="3483429" y="1101328"/>
            <a:ext cx="1469764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 100 Gb    /home/users/&lt;username&gt;</a:t>
            </a:r>
            <a:br>
              <a:rPr lang="en-US" sz="900" dirty="0"/>
            </a:br>
            <a:r>
              <a:rPr lang="en-US" sz="900" b="1" dirty="0"/>
              <a:t>backed up &amp; snapshots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99741AF-1420-4147-B22C-532A62B2B91F}"/>
              </a:ext>
            </a:extLst>
          </p:cNvPr>
          <p:cNvCxnSpPr>
            <a:cxnSpLocks/>
            <a:stCxn id="34" idx="2"/>
            <a:endCxn id="55" idx="3"/>
          </p:cNvCxnSpPr>
          <p:nvPr/>
        </p:nvCxnSpPr>
        <p:spPr>
          <a:xfrm flipH="1" flipV="1">
            <a:off x="4953193" y="1355242"/>
            <a:ext cx="302000" cy="97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Magnetic Disk 56">
            <a:extLst>
              <a:ext uri="{FF2B5EF4-FFF2-40B4-BE49-F238E27FC236}">
                <a16:creationId xmlns:a16="http://schemas.microsoft.com/office/drawing/2014/main" id="{2C1A3B41-F0FE-7F4C-ABB1-72AC080B17D1}"/>
              </a:ext>
            </a:extLst>
          </p:cNvPr>
          <p:cNvSpPr/>
          <p:nvPr/>
        </p:nvSpPr>
        <p:spPr>
          <a:xfrm>
            <a:off x="2782774" y="4106426"/>
            <a:ext cx="468992" cy="421133"/>
          </a:xfrm>
          <a:prstGeom prst="flowChartMagneticDisk">
            <a:avLst/>
          </a:prstGeom>
          <a:solidFill>
            <a:srgbClr val="7030A0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SOF</a:t>
            </a:r>
          </a:p>
        </p:txBody>
      </p:sp>
      <p:sp>
        <p:nvSpPr>
          <p:cNvPr id="58" name="Magnetic Disk 57">
            <a:extLst>
              <a:ext uri="{FF2B5EF4-FFF2-40B4-BE49-F238E27FC236}">
                <a16:creationId xmlns:a16="http://schemas.microsoft.com/office/drawing/2014/main" id="{08DB9C7C-E815-FC41-B793-00FBCFB9425F}"/>
              </a:ext>
            </a:extLst>
          </p:cNvPr>
          <p:cNvSpPr/>
          <p:nvPr/>
        </p:nvSpPr>
        <p:spPr>
          <a:xfrm>
            <a:off x="2724631" y="4830643"/>
            <a:ext cx="586443" cy="391138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VM disk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A5E275-2D9F-7941-993B-47E5A13709EC}"/>
              </a:ext>
            </a:extLst>
          </p:cNvPr>
          <p:cNvSpPr txBox="1"/>
          <p:nvPr/>
        </p:nvSpPr>
        <p:spPr>
          <a:xfrm>
            <a:off x="62955" y="5290518"/>
            <a:ext cx="16791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b="1" i="1" dirty="0"/>
              <a:t>Physical Machines</a:t>
            </a:r>
          </a:p>
          <a:p>
            <a:pPr algn="r"/>
            <a:br>
              <a:rPr lang="en-US" sz="900" dirty="0"/>
            </a:br>
            <a:r>
              <a:rPr lang="en-US" sz="900" dirty="0"/>
              <a:t>LOTUS host??? /</a:t>
            </a:r>
            <a:r>
              <a:rPr lang="en-US" sz="900" dirty="0" err="1"/>
              <a:t>tmp</a:t>
            </a:r>
            <a:endParaRPr lang="en-US" sz="900" dirty="0"/>
          </a:p>
          <a:p>
            <a:pPr algn="r"/>
            <a:r>
              <a:rPr lang="en-US" sz="900" dirty="0"/>
              <a:t>cems-sci2, jasmin-sci3,6 /</a:t>
            </a:r>
            <a:r>
              <a:rPr lang="en-US" sz="900" dirty="0" err="1"/>
              <a:t>tmp</a:t>
            </a:r>
            <a:endParaRPr lang="en-US" sz="900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E4765C4-F8D8-0D42-B4E8-FA39A4BF30AD}"/>
              </a:ext>
            </a:extLst>
          </p:cNvPr>
          <p:cNvCxnSpPr>
            <a:cxnSpLocks/>
            <a:stCxn id="42" idx="1"/>
            <a:endCxn id="58" idx="4"/>
          </p:cNvCxnSpPr>
          <p:nvPr/>
        </p:nvCxnSpPr>
        <p:spPr>
          <a:xfrm flipH="1">
            <a:off x="3311075" y="5026214"/>
            <a:ext cx="106499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Magnetic Disk 60">
            <a:extLst>
              <a:ext uri="{FF2B5EF4-FFF2-40B4-BE49-F238E27FC236}">
                <a16:creationId xmlns:a16="http://schemas.microsoft.com/office/drawing/2014/main" id="{87956EFD-911C-974A-88AF-B10652C3DC86}"/>
              </a:ext>
            </a:extLst>
          </p:cNvPr>
          <p:cNvSpPr/>
          <p:nvPr/>
        </p:nvSpPr>
        <p:spPr>
          <a:xfrm>
            <a:off x="2724632" y="5461219"/>
            <a:ext cx="597319" cy="478266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r>
              <a:rPr lang="en-GB" sz="1050" dirty="0"/>
              <a:t>PM disk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BF9C7A-EE5B-4F42-8CB5-D83716915835}"/>
              </a:ext>
            </a:extLst>
          </p:cNvPr>
          <p:cNvSpPr txBox="1"/>
          <p:nvPr/>
        </p:nvSpPr>
        <p:spPr>
          <a:xfrm>
            <a:off x="125221" y="4210229"/>
            <a:ext cx="22611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/work/</a:t>
            </a:r>
            <a:r>
              <a:rPr lang="en-US" sz="900" dirty="0" err="1"/>
              <a:t>xfc</a:t>
            </a:r>
            <a:r>
              <a:rPr lang="en-US" sz="900" dirty="0"/>
              <a:t>/</a:t>
            </a:r>
            <a:r>
              <a:rPr lang="en-US" sz="900" dirty="0" err="1"/>
              <a:t>vol</a:t>
            </a:r>
            <a:r>
              <a:rPr lang="en-US" sz="900" dirty="0"/>
              <a:t>[1-3]/</a:t>
            </a:r>
            <a:r>
              <a:rPr lang="en-US" sz="900" dirty="0" err="1"/>
              <a:t>user_cache</a:t>
            </a:r>
            <a:r>
              <a:rPr lang="en-US" sz="900" dirty="0"/>
              <a:t>/&lt;username&gt;</a:t>
            </a:r>
            <a:br>
              <a:rPr lang="en-US" sz="900" dirty="0"/>
            </a:br>
            <a:r>
              <a:rPr lang="en-US" sz="900" dirty="0"/>
              <a:t>5TB HQ, 300TB TQ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4E0DEEA-F8BF-564C-B63A-5695E6182278}"/>
              </a:ext>
            </a:extLst>
          </p:cNvPr>
          <p:cNvCxnSpPr>
            <a:cxnSpLocks/>
            <a:stCxn id="57" idx="2"/>
            <a:endCxn id="62" idx="3"/>
          </p:cNvCxnSpPr>
          <p:nvPr/>
        </p:nvCxnSpPr>
        <p:spPr>
          <a:xfrm flipH="1">
            <a:off x="2386326" y="4316991"/>
            <a:ext cx="396448" cy="7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B733BAC-8D6F-CA4C-9E2F-7966A4ED31D6}"/>
              </a:ext>
            </a:extLst>
          </p:cNvPr>
          <p:cNvSpPr txBox="1"/>
          <p:nvPr/>
        </p:nvSpPr>
        <p:spPr>
          <a:xfrm>
            <a:off x="6695059" y="5534673"/>
            <a:ext cx="686678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/</a:t>
            </a:r>
            <a:r>
              <a:rPr lang="en-US" sz="900" dirty="0" err="1"/>
              <a:t>neodc</a:t>
            </a:r>
            <a:r>
              <a:rPr lang="en-US" sz="900" dirty="0"/>
              <a:t> RO</a:t>
            </a:r>
          </a:p>
          <a:p>
            <a:pPr algn="r"/>
            <a:r>
              <a:rPr lang="en-US" sz="900" dirty="0"/>
              <a:t>/</a:t>
            </a:r>
            <a:r>
              <a:rPr lang="en-US" sz="900" dirty="0" err="1"/>
              <a:t>badc</a:t>
            </a:r>
            <a:r>
              <a:rPr lang="en-US" sz="900" dirty="0"/>
              <a:t> RO</a:t>
            </a:r>
          </a:p>
          <a:p>
            <a:pPr algn="r"/>
            <a:r>
              <a:rPr lang="en-US" sz="900" dirty="0"/>
              <a:t>…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EB40FFE-710C-4740-8865-676608881A11}"/>
              </a:ext>
            </a:extLst>
          </p:cNvPr>
          <p:cNvCxnSpPr>
            <a:cxnSpLocks/>
            <a:stCxn id="9" idx="2"/>
            <a:endCxn id="64" idx="0"/>
          </p:cNvCxnSpPr>
          <p:nvPr/>
        </p:nvCxnSpPr>
        <p:spPr>
          <a:xfrm flipH="1">
            <a:off x="7038400" y="5187494"/>
            <a:ext cx="336965" cy="34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0E64DE-2D1A-BA42-BE08-0A8516520A76}"/>
              </a:ext>
            </a:extLst>
          </p:cNvPr>
          <p:cNvCxnSpPr>
            <a:cxnSpLocks/>
            <a:stCxn id="22" idx="1"/>
            <a:endCxn id="4" idx="3"/>
          </p:cNvCxnSpPr>
          <p:nvPr/>
        </p:nvCxnSpPr>
        <p:spPr>
          <a:xfrm flipH="1" flipV="1">
            <a:off x="1734268" y="5025826"/>
            <a:ext cx="268766" cy="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C9FCF85-BD31-AD42-AC6D-B993B55DF914}"/>
              </a:ext>
            </a:extLst>
          </p:cNvPr>
          <p:cNvCxnSpPr>
            <a:cxnSpLocks/>
            <a:stCxn id="58" idx="2"/>
            <a:endCxn id="22" idx="3"/>
          </p:cNvCxnSpPr>
          <p:nvPr/>
        </p:nvCxnSpPr>
        <p:spPr>
          <a:xfrm flipH="1">
            <a:off x="2381293" y="5026212"/>
            <a:ext cx="3433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9CCC097-B6D1-8349-B889-4A39AF049C46}"/>
              </a:ext>
            </a:extLst>
          </p:cNvPr>
          <p:cNvSpPr/>
          <p:nvPr/>
        </p:nvSpPr>
        <p:spPr>
          <a:xfrm>
            <a:off x="2012226" y="5523307"/>
            <a:ext cx="378257" cy="1804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050" dirty="0" err="1">
                <a:solidFill>
                  <a:schemeClr val="bg1"/>
                </a:solidFill>
              </a:rPr>
              <a:t>tmp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5F02843-DAB3-C243-9FBF-01BF02ED075C}"/>
              </a:ext>
            </a:extLst>
          </p:cNvPr>
          <p:cNvCxnSpPr>
            <a:cxnSpLocks/>
            <a:stCxn id="68" idx="1"/>
            <a:endCxn id="59" idx="3"/>
          </p:cNvCxnSpPr>
          <p:nvPr/>
        </p:nvCxnSpPr>
        <p:spPr>
          <a:xfrm flipH="1">
            <a:off x="1742141" y="5613509"/>
            <a:ext cx="270085" cy="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F04CDA4-CC18-1A4A-A60D-A3CC08D74DE9}"/>
              </a:ext>
            </a:extLst>
          </p:cNvPr>
          <p:cNvCxnSpPr>
            <a:cxnSpLocks/>
            <a:stCxn id="61" idx="2"/>
            <a:endCxn id="68" idx="3"/>
          </p:cNvCxnSpPr>
          <p:nvPr/>
        </p:nvCxnSpPr>
        <p:spPr>
          <a:xfrm flipH="1" flipV="1">
            <a:off x="2390483" y="5613509"/>
            <a:ext cx="334149" cy="86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14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21" grpId="0" animBg="1"/>
      <p:bldP spid="22" grpId="0" animBg="1"/>
      <p:bldP spid="23" grpId="0" animBg="1"/>
      <p:bldP spid="30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5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4" grpId="0" animBg="1"/>
      <p:bldP spid="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C16A-6F8B-984B-8BF0-39B96E46B3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Workspaces (GWS)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C208B-D35E-9841-B10E-0AB7BC09FC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Collaborative workspace storage provided to a “Project”</a:t>
            </a:r>
          </a:p>
          <a:p>
            <a:pPr lvl="1"/>
            <a:r>
              <a:rPr lang="en-US" dirty="0">
                <a:solidFill>
                  <a:srgbClr val="63666A"/>
                </a:solidFill>
              </a:rPr>
              <a:t>GWS Manager is responsible for</a:t>
            </a:r>
          </a:p>
          <a:p>
            <a:pPr lvl="2"/>
            <a:r>
              <a:rPr lang="en-US" dirty="0">
                <a:solidFill>
                  <a:srgbClr val="63666A"/>
                </a:solidFill>
              </a:rPr>
              <a:t>Data 				(not CEDA/JASMIN team)</a:t>
            </a:r>
          </a:p>
          <a:p>
            <a:pPr lvl="2"/>
            <a:r>
              <a:rPr lang="en-US" dirty="0">
                <a:solidFill>
                  <a:srgbClr val="63666A"/>
                </a:solidFill>
              </a:rPr>
              <a:t>Granting access to their GWS 	(not CEDA/JASMIN team)</a:t>
            </a:r>
          </a:p>
          <a:p>
            <a:pPr lvl="1"/>
            <a:r>
              <a:rPr lang="en-US" b="1" dirty="0">
                <a:solidFill>
                  <a:srgbClr val="63666A"/>
                </a:solidFill>
              </a:rPr>
              <a:t>Not backed up</a:t>
            </a:r>
          </a:p>
          <a:p>
            <a:pPr lvl="2"/>
            <a:r>
              <a:rPr lang="en-US" dirty="0">
                <a:solidFill>
                  <a:srgbClr val="63666A"/>
                </a:solidFill>
              </a:rPr>
              <a:t>Use high-performance, reliable storage systems</a:t>
            </a:r>
          </a:p>
          <a:p>
            <a:pPr lvl="2"/>
            <a:r>
              <a:rPr lang="en-US" dirty="0">
                <a:solidFill>
                  <a:srgbClr val="63666A"/>
                </a:solidFill>
              </a:rPr>
              <a:t>But tools provided for managing secondary copy (Elastic Tape, JDMA)</a:t>
            </a:r>
          </a:p>
          <a:p>
            <a:pPr lvl="1"/>
            <a:r>
              <a:rPr lang="en-US" dirty="0">
                <a:solidFill>
                  <a:srgbClr val="63666A"/>
                </a:solidFill>
              </a:rPr>
              <a:t>For science-related data only</a:t>
            </a:r>
          </a:p>
          <a:p>
            <a:pPr lvl="2"/>
            <a:r>
              <a:rPr lang="en-US" dirty="0">
                <a:solidFill>
                  <a:srgbClr val="63666A"/>
                </a:solidFill>
              </a:rPr>
              <a:t>No personal / sensitive / confidential data (true for all of JASMIN)</a:t>
            </a:r>
          </a:p>
          <a:p>
            <a:pPr lvl="1"/>
            <a:r>
              <a:rPr lang="en-US" dirty="0">
                <a:solidFill>
                  <a:srgbClr val="63666A"/>
                </a:solidFill>
              </a:rPr>
              <a:t>Not permanent</a:t>
            </a:r>
          </a:p>
          <a:p>
            <a:pPr lvl="2"/>
            <a:r>
              <a:rPr lang="en-US" dirty="0">
                <a:solidFill>
                  <a:srgbClr val="63666A"/>
                </a:solidFill>
              </a:rPr>
              <a:t>For duration of project</a:t>
            </a:r>
          </a:p>
          <a:p>
            <a:pPr lvl="2"/>
            <a:r>
              <a:rPr lang="en-US" dirty="0">
                <a:solidFill>
                  <a:srgbClr val="63666A"/>
                </a:solidFill>
              </a:rPr>
              <a:t>Speak to CEDA Archive team for long-term curation of data</a:t>
            </a:r>
          </a:p>
          <a:p>
            <a:pPr lvl="1"/>
            <a:r>
              <a:rPr lang="en-US" dirty="0">
                <a:solidFill>
                  <a:srgbClr val="63666A"/>
                </a:solidFill>
              </a:rPr>
              <a:t>Consortium Manager</a:t>
            </a:r>
          </a:p>
          <a:p>
            <a:pPr lvl="2"/>
            <a:r>
              <a:rPr lang="en-US" dirty="0">
                <a:solidFill>
                  <a:srgbClr val="63666A"/>
                </a:solidFill>
              </a:rPr>
              <a:t>Responsible for allocating Projects with GWS resources (CEDA implements!)</a:t>
            </a:r>
          </a:p>
          <a:p>
            <a:r>
              <a:rPr lang="en-GB" dirty="0">
                <a:hlinkClick r:id="rId2"/>
              </a:rPr>
              <a:t>https://help.jasmin.ac.uk/category/195-short-term-project-storage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72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RI PowerPoint Template" id="{5A76CAC8-1372-4A71-B6CF-110492D97CC5}" vid="{3820CB05-24E3-4464-A123-B07520D621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</TotalTime>
  <Words>1403</Words>
  <Application>Microsoft Macintosh PowerPoint</Application>
  <PresentationFormat>On-screen Show (4:3)</PresentationFormat>
  <Paragraphs>443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Courier</vt:lpstr>
      <vt:lpstr>Courier New</vt:lpstr>
      <vt:lpstr>Webdings</vt:lpstr>
      <vt:lpstr>Wingdings</vt:lpstr>
      <vt:lpstr>Office Theme</vt:lpstr>
      <vt:lpstr>JASMIN Overview</vt:lpstr>
      <vt:lpstr>What is JASMIN for?</vt:lpstr>
      <vt:lpstr>How does JASMIN achieve this?</vt:lpstr>
      <vt:lpstr>JASMIN components - 1</vt:lpstr>
      <vt:lpstr>JASMIN components - 2</vt:lpstr>
      <vt:lpstr>Resources for Projects</vt:lpstr>
      <vt:lpstr>Storage types</vt:lpstr>
      <vt:lpstr>Storage deployments</vt:lpstr>
      <vt:lpstr>Group Workspaces (GWS)</vt:lpstr>
      <vt:lpstr>What’s mounted where?</vt:lpstr>
      <vt:lpstr>Interactive compute</vt:lpstr>
      <vt:lpstr>Scientific analysis servers (sci)</vt:lpstr>
      <vt:lpstr>Interactive compute – organized by community</vt:lpstr>
      <vt:lpstr>Batch compute cluster: LOTUS</vt:lpstr>
      <vt:lpstr>Schematic view of LOTUS on JASMIN  </vt:lpstr>
      <vt:lpstr>Scientific analysis servers</vt:lpstr>
      <vt:lpstr>Access to CEDA Archive data</vt:lpstr>
      <vt:lpstr>Data transfer services</vt:lpstr>
      <vt:lpstr>Data transfer tools</vt:lpstr>
      <vt:lpstr>Software</vt:lpstr>
      <vt:lpstr>Your account</vt:lpstr>
      <vt:lpstr>Support</vt:lpstr>
      <vt:lpstr>Expectations</vt:lpstr>
    </vt:vector>
  </TitlesOfParts>
  <Company>UKSBS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Sloper (PSU, Project Office)</dc:creator>
  <cp:lastModifiedBy>Microsoft Office User</cp:lastModifiedBy>
  <cp:revision>108</cp:revision>
  <dcterms:created xsi:type="dcterms:W3CDTF">2018-04-25T09:59:10Z</dcterms:created>
  <dcterms:modified xsi:type="dcterms:W3CDTF">2019-11-12T21:42:31Z</dcterms:modified>
</cp:coreProperties>
</file>